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52"/>
  </p:notesMasterIdLst>
  <p:sldIdLst>
    <p:sldId id="256" r:id="rId5"/>
    <p:sldId id="257" r:id="rId6"/>
    <p:sldId id="258" r:id="rId7"/>
    <p:sldId id="273" r:id="rId8"/>
    <p:sldId id="270" r:id="rId9"/>
    <p:sldId id="271" r:id="rId10"/>
    <p:sldId id="272" r:id="rId11"/>
    <p:sldId id="274" r:id="rId12"/>
    <p:sldId id="276" r:id="rId13"/>
    <p:sldId id="277" r:id="rId14"/>
    <p:sldId id="289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90" r:id="rId27"/>
    <p:sldId id="292" r:id="rId28"/>
    <p:sldId id="294" r:id="rId29"/>
    <p:sldId id="296" r:id="rId30"/>
    <p:sldId id="291" r:id="rId31"/>
    <p:sldId id="297" r:id="rId32"/>
    <p:sldId id="298" r:id="rId33"/>
    <p:sldId id="299" r:id="rId34"/>
    <p:sldId id="300" r:id="rId35"/>
    <p:sldId id="301" r:id="rId36"/>
    <p:sldId id="302" r:id="rId37"/>
    <p:sldId id="303" r:id="rId38"/>
    <p:sldId id="305" r:id="rId39"/>
    <p:sldId id="367" r:id="rId40"/>
    <p:sldId id="369" r:id="rId41"/>
    <p:sldId id="370" r:id="rId42"/>
    <p:sldId id="372" r:id="rId43"/>
    <p:sldId id="368" r:id="rId44"/>
    <p:sldId id="309" r:id="rId45"/>
    <p:sldId id="310" r:id="rId46"/>
    <p:sldId id="311" r:id="rId47"/>
    <p:sldId id="312" r:id="rId48"/>
    <p:sldId id="313" r:id="rId49"/>
    <p:sldId id="371" r:id="rId50"/>
    <p:sldId id="373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40C8D9-3266-415E-9624-94302D23F0C4}">
          <p14:sldIdLst>
            <p14:sldId id="256"/>
            <p14:sldId id="257"/>
            <p14:sldId id="258"/>
            <p14:sldId id="273"/>
            <p14:sldId id="270"/>
            <p14:sldId id="271"/>
            <p14:sldId id="272"/>
            <p14:sldId id="274"/>
            <p14:sldId id="276"/>
            <p14:sldId id="277"/>
            <p14:sldId id="289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90"/>
            <p14:sldId id="292"/>
            <p14:sldId id="294"/>
            <p14:sldId id="296"/>
            <p14:sldId id="291"/>
            <p14:sldId id="297"/>
            <p14:sldId id="298"/>
            <p14:sldId id="299"/>
            <p14:sldId id="300"/>
            <p14:sldId id="301"/>
            <p14:sldId id="302"/>
            <p14:sldId id="303"/>
            <p14:sldId id="305"/>
            <p14:sldId id="367"/>
            <p14:sldId id="369"/>
            <p14:sldId id="370"/>
            <p14:sldId id="372"/>
            <p14:sldId id="368"/>
            <p14:sldId id="309"/>
            <p14:sldId id="310"/>
            <p14:sldId id="311"/>
            <p14:sldId id="312"/>
            <p14:sldId id="313"/>
            <p14:sldId id="371"/>
            <p14:sldId id="3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BDDDEA-39F3-A1AD-CE26-C70EA82FACB7}" v="1" dt="2025-02-10T23:59:24.790"/>
    <p1510:client id="{175E8DAA-0E30-6A9F-76ED-49D6EEF9298B}" v="2" dt="2025-02-11T02:47:12.353"/>
    <p1510:client id="{5C345891-E16D-DEE2-FD69-B02411DDD055}" v="1" dt="2025-02-11T02:09:26.545"/>
    <p1510:client id="{A92FB44D-74E1-CD4B-0A0F-5F9D87364430}" v="1" dt="2025-02-11T00:54:56.515"/>
    <p1510:client id="{AC39EB3E-14F2-CE46-D1DE-216C140533AF}" v="1" dt="2025-02-10T23:59:29.028"/>
    <p1510:client id="{B9C48807-E8D1-DF3D-8CE9-C325C32C3154}" v="8" dt="2025-02-11T01:52:19.714"/>
    <p1510:client id="{DE7E0C68-E4A1-B841-8553-1295606B95CD}" v="2" dt="2025-02-11T00:51:07.2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6/11/relationships/changesInfo" Target="changesInfos/changesInfo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u Quoc Khanh 202417140" userId="S::khanh.lq2417140@sis.hust.edu.vn::d6ae878c-0636-4f9b-8abc-2200e1ee625d" providerId="AD" clId="Web-{A92FB44D-74E1-CD4B-0A0F-5F9D87364430}"/>
    <pc:docChg chg="sldOrd">
      <pc:chgData name="Luu Quoc Khanh 202417140" userId="S::khanh.lq2417140@sis.hust.edu.vn::d6ae878c-0636-4f9b-8abc-2200e1ee625d" providerId="AD" clId="Web-{A92FB44D-74E1-CD4B-0A0F-5F9D87364430}" dt="2025-02-11T00:54:56.515" v="0"/>
      <pc:docMkLst>
        <pc:docMk/>
      </pc:docMkLst>
      <pc:sldChg chg="ord">
        <pc:chgData name="Luu Quoc Khanh 202417140" userId="S::khanh.lq2417140@sis.hust.edu.vn::d6ae878c-0636-4f9b-8abc-2200e1ee625d" providerId="AD" clId="Web-{A92FB44D-74E1-CD4B-0A0F-5F9D87364430}" dt="2025-02-11T00:54:56.515" v="0"/>
        <pc:sldMkLst>
          <pc:docMk/>
          <pc:sldMk cId="2824667423" sldId="302"/>
        </pc:sldMkLst>
      </pc:sldChg>
    </pc:docChg>
  </pc:docChgLst>
  <pc:docChgLst>
    <pc:chgData name="Tran Quang Trung 202417209" userId="S::trung.tq2417209@sis.hust.edu.vn::fa807864-f17f-4860-a451-2011623d34e5" providerId="AD" clId="Web-{5C345891-E16D-DEE2-FD69-B02411DDD055}"/>
    <pc:docChg chg="sldOrd">
      <pc:chgData name="Tran Quang Trung 202417209" userId="S::trung.tq2417209@sis.hust.edu.vn::fa807864-f17f-4860-a451-2011623d34e5" providerId="AD" clId="Web-{5C345891-E16D-DEE2-FD69-B02411DDD055}" dt="2025-02-11T02:09:26.545" v="0"/>
      <pc:docMkLst>
        <pc:docMk/>
      </pc:docMkLst>
      <pc:sldChg chg="ord">
        <pc:chgData name="Tran Quang Trung 202417209" userId="S::trung.tq2417209@sis.hust.edu.vn::fa807864-f17f-4860-a451-2011623d34e5" providerId="AD" clId="Web-{5C345891-E16D-DEE2-FD69-B02411DDD055}" dt="2025-02-11T02:09:26.545" v="0"/>
        <pc:sldMkLst>
          <pc:docMk/>
          <pc:sldMk cId="0" sldId="310"/>
        </pc:sldMkLst>
      </pc:sldChg>
    </pc:docChg>
  </pc:docChgLst>
  <pc:docChgLst>
    <pc:chgData name="Le Manh Hung 202417130" userId="S::hung.lm2417130@sis.hust.edu.vn::316ff98f-a80a-45dd-b3fb-9db3781bd6f0" providerId="AD" clId="Web-{B9C48807-E8D1-DF3D-8CE9-C325C32C3154}"/>
    <pc:docChg chg="sldOrd">
      <pc:chgData name="Le Manh Hung 202417130" userId="S::hung.lm2417130@sis.hust.edu.vn::316ff98f-a80a-45dd-b3fb-9db3781bd6f0" providerId="AD" clId="Web-{B9C48807-E8D1-DF3D-8CE9-C325C32C3154}" dt="2025-02-11T01:52:19.714" v="7"/>
      <pc:docMkLst>
        <pc:docMk/>
      </pc:docMkLst>
      <pc:sldChg chg="ord">
        <pc:chgData name="Le Manh Hung 202417130" userId="S::hung.lm2417130@sis.hust.edu.vn::316ff98f-a80a-45dd-b3fb-9db3781bd6f0" providerId="AD" clId="Web-{B9C48807-E8D1-DF3D-8CE9-C325C32C3154}" dt="2025-02-11T00:51:29.347" v="0"/>
        <pc:sldMkLst>
          <pc:docMk/>
          <pc:sldMk cId="0" sldId="277"/>
        </pc:sldMkLst>
      </pc:sldChg>
      <pc:sldChg chg="ord">
        <pc:chgData name="Le Manh Hung 202417130" userId="S::hung.lm2417130@sis.hust.edu.vn::316ff98f-a80a-45dd-b3fb-9db3781bd6f0" providerId="AD" clId="Web-{B9C48807-E8D1-DF3D-8CE9-C325C32C3154}" dt="2025-02-11T01:52:19.495" v="6"/>
        <pc:sldMkLst>
          <pc:docMk/>
          <pc:sldMk cId="2688695897" sldId="291"/>
        </pc:sldMkLst>
      </pc:sldChg>
      <pc:sldChg chg="ord">
        <pc:chgData name="Le Manh Hung 202417130" userId="S::hung.lm2417130@sis.hust.edu.vn::316ff98f-a80a-45dd-b3fb-9db3781bd6f0" providerId="AD" clId="Web-{B9C48807-E8D1-DF3D-8CE9-C325C32C3154}" dt="2025-02-11T01:52:19.714" v="7"/>
        <pc:sldMkLst>
          <pc:docMk/>
          <pc:sldMk cId="0" sldId="296"/>
        </pc:sldMkLst>
      </pc:sldChg>
      <pc:sldChg chg="ord">
        <pc:chgData name="Le Manh Hung 202417130" userId="S::hung.lm2417130@sis.hust.edu.vn::316ff98f-a80a-45dd-b3fb-9db3781bd6f0" providerId="AD" clId="Web-{B9C48807-E8D1-DF3D-8CE9-C325C32C3154}" dt="2025-02-11T01:16:05.138" v="2"/>
        <pc:sldMkLst>
          <pc:docMk/>
          <pc:sldMk cId="3901871285" sldId="299"/>
        </pc:sldMkLst>
      </pc:sldChg>
      <pc:sldChg chg="ord">
        <pc:chgData name="Le Manh Hung 202417130" userId="S::hung.lm2417130@sis.hust.edu.vn::316ff98f-a80a-45dd-b3fb-9db3781bd6f0" providerId="AD" clId="Web-{B9C48807-E8D1-DF3D-8CE9-C325C32C3154}" dt="2025-02-11T01:46:44.939" v="5"/>
        <pc:sldMkLst>
          <pc:docMk/>
          <pc:sldMk cId="0" sldId="312"/>
        </pc:sldMkLst>
      </pc:sldChg>
      <pc:sldChg chg="ord">
        <pc:chgData name="Le Manh Hung 202417130" userId="S::hung.lm2417130@sis.hust.edu.vn::316ff98f-a80a-45dd-b3fb-9db3781bd6f0" providerId="AD" clId="Web-{B9C48807-E8D1-DF3D-8CE9-C325C32C3154}" dt="2025-02-11T01:45:38.187" v="4"/>
        <pc:sldMkLst>
          <pc:docMk/>
          <pc:sldMk cId="0" sldId="367"/>
        </pc:sldMkLst>
      </pc:sldChg>
      <pc:sldChg chg="ord">
        <pc:chgData name="Le Manh Hung 202417130" userId="S::hung.lm2417130@sis.hust.edu.vn::316ff98f-a80a-45dd-b3fb-9db3781bd6f0" providerId="AD" clId="Web-{B9C48807-E8D1-DF3D-8CE9-C325C32C3154}" dt="2025-02-11T01:43:56.246" v="3"/>
        <pc:sldMkLst>
          <pc:docMk/>
          <pc:sldMk cId="3539722577" sldId="368"/>
        </pc:sldMkLst>
      </pc:sldChg>
    </pc:docChg>
  </pc:docChgLst>
  <pc:docChgLst>
    <pc:chgData name="Tran Quang Trung 202417209" userId="S::trung.tq2417209@sis.hust.edu.vn::fa807864-f17f-4860-a451-2011623d34e5" providerId="AD" clId="Web-{DE7E0C68-E4A1-B841-8553-1295606B95CD}"/>
    <pc:docChg chg="sldOrd">
      <pc:chgData name="Tran Quang Trung 202417209" userId="S::trung.tq2417209@sis.hust.edu.vn::fa807864-f17f-4860-a451-2011623d34e5" providerId="AD" clId="Web-{DE7E0C68-E4A1-B841-8553-1295606B95CD}" dt="2025-02-11T00:51:07.269" v="1"/>
      <pc:docMkLst>
        <pc:docMk/>
      </pc:docMkLst>
      <pc:sldChg chg="ord">
        <pc:chgData name="Tran Quang Trung 202417209" userId="S::trung.tq2417209@sis.hust.edu.vn::fa807864-f17f-4860-a451-2011623d34e5" providerId="AD" clId="Web-{DE7E0C68-E4A1-B841-8553-1295606B95CD}" dt="2025-02-11T00:40:00.286" v="0"/>
        <pc:sldMkLst>
          <pc:docMk/>
          <pc:sldMk cId="80917883" sldId="281"/>
        </pc:sldMkLst>
      </pc:sldChg>
      <pc:sldChg chg="ord">
        <pc:chgData name="Tran Quang Trung 202417209" userId="S::trung.tq2417209@sis.hust.edu.vn::fa807864-f17f-4860-a451-2011623d34e5" providerId="AD" clId="Web-{DE7E0C68-E4A1-B841-8553-1295606B95CD}" dt="2025-02-11T00:51:07.269" v="1"/>
        <pc:sldMkLst>
          <pc:docMk/>
          <pc:sldMk cId="2674667925" sldId="282"/>
        </pc:sldMkLst>
      </pc:sldChg>
    </pc:docChg>
  </pc:docChgLst>
  <pc:docChgLst>
    <pc:chgData name="Nguyen Thanh Long 202417160" userId="S::long.nt2417160@sis.hust.edu.vn::726d2dbc-32fc-4f2f-8029-e03317c00f65" providerId="AD" clId="Web-{08BDDDEA-39F3-A1AD-CE26-C70EA82FACB7}"/>
    <pc:docChg chg="sldOrd">
      <pc:chgData name="Nguyen Thanh Long 202417160" userId="S::long.nt2417160@sis.hust.edu.vn::726d2dbc-32fc-4f2f-8029-e03317c00f65" providerId="AD" clId="Web-{08BDDDEA-39F3-A1AD-CE26-C70EA82FACB7}" dt="2025-02-10T23:59:24.790" v="0"/>
      <pc:docMkLst>
        <pc:docMk/>
      </pc:docMkLst>
      <pc:sldChg chg="ord">
        <pc:chgData name="Nguyen Thanh Long 202417160" userId="S::long.nt2417160@sis.hust.edu.vn::726d2dbc-32fc-4f2f-8029-e03317c00f65" providerId="AD" clId="Web-{08BDDDEA-39F3-A1AD-CE26-C70EA82FACB7}" dt="2025-02-10T23:59:24.790" v="0"/>
        <pc:sldMkLst>
          <pc:docMk/>
          <pc:sldMk cId="1648028245" sldId="258"/>
        </pc:sldMkLst>
      </pc:sldChg>
    </pc:docChg>
  </pc:docChgLst>
  <pc:docChgLst>
    <pc:chgData name="Tran Thanh Thu 202417201" userId="S::thu.tt2417201@sis.hust.edu.vn::363ad2cd-b4b6-4d49-bdf0-0fc0ffdfa1e4" providerId="AD" clId="Web-{AC39EB3E-14F2-CE46-D1DE-216C140533AF}"/>
    <pc:docChg chg="sldOrd">
      <pc:chgData name="Tran Thanh Thu 202417201" userId="S::thu.tt2417201@sis.hust.edu.vn::363ad2cd-b4b6-4d49-bdf0-0fc0ffdfa1e4" providerId="AD" clId="Web-{AC39EB3E-14F2-CE46-D1DE-216C140533AF}" dt="2025-02-10T23:59:29.028" v="0"/>
      <pc:docMkLst>
        <pc:docMk/>
      </pc:docMkLst>
      <pc:sldChg chg="ord">
        <pc:chgData name="Tran Thanh Thu 202417201" userId="S::thu.tt2417201@sis.hust.edu.vn::363ad2cd-b4b6-4d49-bdf0-0fc0ffdfa1e4" providerId="AD" clId="Web-{AC39EB3E-14F2-CE46-D1DE-216C140533AF}" dt="2025-02-10T23:59:29.028" v="0"/>
        <pc:sldMkLst>
          <pc:docMk/>
          <pc:sldMk cId="1285486075" sldId="285"/>
        </pc:sldMkLst>
      </pc:sldChg>
    </pc:docChg>
  </pc:docChgLst>
  <pc:docChgLst>
    <pc:chgData name="Lai Quoc Binh An 202417090" userId="S::an.lqb2417090@sis.hust.edu.vn::3e5b815b-9e91-4ba9-b854-b7f00e016676" providerId="AD" clId="Web-{175E8DAA-0E30-6A9F-76ED-49D6EEF9298B}"/>
    <pc:docChg chg="sldOrd">
      <pc:chgData name="Lai Quoc Binh An 202417090" userId="S::an.lqb2417090@sis.hust.edu.vn::3e5b815b-9e91-4ba9-b854-b7f00e016676" providerId="AD" clId="Web-{175E8DAA-0E30-6A9F-76ED-49D6EEF9298B}" dt="2025-02-11T02:47:12.353" v="1"/>
      <pc:docMkLst>
        <pc:docMk/>
      </pc:docMkLst>
      <pc:sldChg chg="ord">
        <pc:chgData name="Lai Quoc Binh An 202417090" userId="S::an.lqb2417090@sis.hust.edu.vn::3e5b815b-9e91-4ba9-b854-b7f00e016676" providerId="AD" clId="Web-{175E8DAA-0E30-6A9F-76ED-49D6EEF9298B}" dt="2025-02-11T02:03:58.829" v="0"/>
        <pc:sldMkLst>
          <pc:docMk/>
          <pc:sldMk cId="3101977374" sldId="297"/>
        </pc:sldMkLst>
      </pc:sldChg>
      <pc:sldChg chg="ord">
        <pc:chgData name="Lai Quoc Binh An 202417090" userId="S::an.lqb2417090@sis.hust.edu.vn::3e5b815b-9e91-4ba9-b854-b7f00e016676" providerId="AD" clId="Web-{175E8DAA-0E30-6A9F-76ED-49D6EEF9298B}" dt="2025-02-11T02:47:12.353" v="1"/>
        <pc:sldMkLst>
          <pc:docMk/>
          <pc:sldMk cId="3539722577" sldId="36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1CDBB2-ADEB-4C30-A0E4-9E6709A1723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E90C0-4B1E-4C28-A6DD-61934C53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736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CB45F98-40F3-41A8-8286-2901D4F967E7}" type="slidenum">
              <a:rPr lang="fr-FR" smtClean="0"/>
              <a:pPr>
                <a:defRPr/>
              </a:pPr>
              <a:t>5</a:t>
            </a:fld>
            <a:endParaRPr lang="fr-FR"/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55746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348590F-D784-4A4C-A4FF-0FA1B2513EB7}" type="slidenum">
              <a:rPr lang="fr-FR" smtClean="0"/>
              <a:pPr>
                <a:defRPr/>
              </a:pPr>
              <a:t>25</a:t>
            </a:fld>
            <a:endParaRPr lang="fr-FR"/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0613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ACC7280-C882-4674-AD7C-2A62E8A40F48}" type="slidenum">
              <a:rPr lang="fr-FR" smtClean="0"/>
              <a:pPr>
                <a:defRPr/>
              </a:pPr>
              <a:t>34</a:t>
            </a:fld>
            <a:endParaRPr lang="fr-FR"/>
          </a:p>
        </p:txBody>
      </p:sp>
      <p:sp>
        <p:nvSpPr>
          <p:cNvPr id="131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310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4100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ABFFF7-0BA7-4111-A216-9B0D4B11152E}" type="slidenum">
              <a:rPr lang="fr-FR" smtClean="0"/>
              <a:pPr>
                <a:defRPr/>
              </a:pPr>
              <a:t>35</a:t>
            </a:fld>
            <a:endParaRPr lang="fr-FR"/>
          </a:p>
        </p:txBody>
      </p:sp>
      <p:sp>
        <p:nvSpPr>
          <p:cNvPr id="133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33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83062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CF37ED-B0E0-4742-98CB-5585D6A77A0F}" type="slidenum">
              <a:rPr lang="fr-FR" smtClean="0"/>
              <a:pPr>
                <a:defRPr/>
              </a:pPr>
              <a:t>36</a:t>
            </a:fld>
            <a:endParaRPr lang="fr-FR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65401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5843ED-3828-4CDF-BEC9-635006263206}" type="slidenum">
              <a:rPr lang="fr-FR" smtClean="0"/>
              <a:pPr>
                <a:defRPr/>
              </a:pPr>
              <a:t>41</a:t>
            </a:fld>
            <a:endParaRPr lang="fr-FR"/>
          </a:p>
        </p:txBody>
      </p:sp>
      <p:sp>
        <p:nvSpPr>
          <p:cNvPr id="139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39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33199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6B651A-1725-4CC3-BA7A-7742B80E7937}" type="slidenum">
              <a:rPr lang="fr-FR" smtClean="0"/>
              <a:pPr>
                <a:defRPr/>
              </a:pPr>
              <a:t>42</a:t>
            </a:fld>
            <a:endParaRPr lang="fr-FR"/>
          </a:p>
        </p:txBody>
      </p:sp>
      <p:sp>
        <p:nvSpPr>
          <p:cNvPr id="140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40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25093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DBDC031-0FC9-470F-8E46-20AD427157BF}" type="slidenum">
              <a:rPr lang="fr-FR" smtClean="0"/>
              <a:pPr>
                <a:defRPr/>
              </a:pPr>
              <a:t>43</a:t>
            </a:fld>
            <a:endParaRPr lang="fr-FR"/>
          </a:p>
        </p:txBody>
      </p:sp>
      <p:sp>
        <p:nvSpPr>
          <p:cNvPr id="1413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413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5551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49217DC-FDF1-44AA-885F-E26456C4F007}" type="slidenum">
              <a:rPr lang="fr-FR" smtClean="0"/>
              <a:pPr>
                <a:defRPr/>
              </a:pPr>
              <a:t>45</a:t>
            </a:fld>
            <a:endParaRPr lang="fr-FR"/>
          </a:p>
        </p:txBody>
      </p:sp>
      <p:sp>
        <p:nvSpPr>
          <p:cNvPr id="142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42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0330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442A61E-08C8-43F7-A634-1945B28CA709}" type="slidenum">
              <a:rPr lang="fr-FR" smtClean="0"/>
              <a:pPr>
                <a:defRPr/>
              </a:pPr>
              <a:t>6</a:t>
            </a:fld>
            <a:endParaRPr lang="fr-FR"/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474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5841C-80A0-4992-AC44-ADAF5C4A479A}" type="slidenum">
              <a:rPr lang="fr-FR" smtClean="0"/>
              <a:pPr>
                <a:defRPr/>
              </a:pPr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1784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2B22B65-2E86-4E11-8F11-14A2D39E8E71}" type="slidenum">
              <a:rPr lang="fr-FR" smtClean="0"/>
              <a:pPr>
                <a:defRPr/>
              </a:pPr>
              <a:t>9</a:t>
            </a:fld>
            <a:endParaRPr lang="fr-FR"/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/>
              <a:t>using account: sinhvien</a:t>
            </a:r>
          </a:p>
          <a:p>
            <a:r>
              <a:rPr lang="en-US"/>
              <a:t>password: sinhvien</a:t>
            </a:r>
          </a:p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3216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CEDF38C-CF19-4984-8FF6-D1BF1C718E7F}" type="slidenum">
              <a:rPr lang="fr-FR" smtClean="0"/>
              <a:pPr>
                <a:defRPr/>
              </a:pPr>
              <a:t>10</a:t>
            </a:fld>
            <a:endParaRPr lang="fr-FR"/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6922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DC9A012-6BF3-4AAF-9E51-ADD81C067008}" type="slidenum">
              <a:rPr lang="fr-FR" smtClean="0"/>
              <a:pPr>
                <a:defRPr/>
              </a:pPr>
              <a:t>12</a:t>
            </a:fld>
            <a:endParaRPr lang="fr-FR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631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1B1D649-FE3D-4F47-97CE-1C9C418CC404}" type="slidenum">
              <a:rPr lang="fr-FR" smtClean="0"/>
              <a:pPr>
                <a:defRPr/>
              </a:pPr>
              <a:t>13</a:t>
            </a:fld>
            <a:endParaRPr lang="fr-FR"/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2258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3A45CFD-7E83-44D4-B58B-96917BAF152D}" type="slidenum">
              <a:rPr lang="fr-FR" smtClean="0"/>
              <a:pPr>
                <a:defRPr/>
              </a:pPr>
              <a:t>14</a:t>
            </a:fld>
            <a:endParaRPr lang="fr-FR"/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1449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563E34-A317-485D-B18A-53CE63038C81}" type="slidenum">
              <a:rPr lang="fr-FR" smtClean="0"/>
              <a:pPr>
                <a:defRPr/>
              </a:pPr>
              <a:t>24</a:t>
            </a:fld>
            <a:endParaRPr lang="fr-FR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1997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197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825028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74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4783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3194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EE101-1E30-83EC-6F11-DA885351B0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FBEBB4-7823-B518-EFC2-A77F0ABD2B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5A04F-2A84-F63E-32ED-5CF29C21B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3F787-6C22-A998-F0C5-9B71ED54C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756D7-BE2F-8B7E-B4B7-123F7C293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276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71C77-7B0C-4DB2-B5A3-C5F295D0287B}" type="datetime1">
              <a:rPr lang="en-US" altLang="zh-CN" smtClean="0"/>
              <a:pPr/>
              <a:t>2/10/2025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5B1F76-36D3-B012-C37D-4A9A092835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957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>
              <a:buNone/>
              <a:defRPr sz="1400">
                <a:solidFill>
                  <a:srgbClr val="00376F"/>
                </a:solidFill>
                <a:latin typeface="Consolas" panose="020B0609020204030204" pitchFamily="49" charset="0"/>
                <a:ea typeface="Consolas" panose="020B0609020204030204" pitchFamily="49" charset="0"/>
                <a:cs typeface="Lato" panose="020F0502020204030203" pitchFamily="34" charset="0"/>
              </a:defRPr>
            </a:lvl4pPr>
            <a:lvl5pPr marL="1828800" indent="0">
              <a:buNone/>
              <a:defRPr sz="1400">
                <a:solidFill>
                  <a:srgbClr val="00376F"/>
                </a:solidFill>
                <a:latin typeface="Consolas" panose="020B0609020204030204" pitchFamily="49" charset="0"/>
                <a:ea typeface="Consolas" panose="020B0609020204030204" pitchFamily="49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789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348425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>
              <a:buNone/>
              <a:defRPr sz="1400">
                <a:solidFill>
                  <a:srgbClr val="00376F"/>
                </a:solidFill>
                <a:latin typeface="Consolas" panose="020B0609020204030204" pitchFamily="49" charset="0"/>
                <a:ea typeface="Consolas" panose="020B0609020204030204" pitchFamily="49" charset="0"/>
                <a:cs typeface="Lato" panose="020F0502020204030203" pitchFamily="34" charset="0"/>
              </a:defRPr>
            </a:lvl4pPr>
            <a:lvl5pPr marL="1828800" indent="0">
              <a:buNone/>
              <a:defRPr sz="1400">
                <a:solidFill>
                  <a:srgbClr val="00376F"/>
                </a:solidFill>
                <a:latin typeface="Consolas" panose="020B0609020204030204" pitchFamily="49" charset="0"/>
                <a:ea typeface="Consolas" panose="020B0609020204030204" pitchFamily="49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744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94830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>
              <a:buNone/>
              <a:defRPr sz="1400">
                <a:solidFill>
                  <a:srgbClr val="00376F"/>
                </a:solidFill>
                <a:latin typeface="Consolas" panose="020B0609020204030204" pitchFamily="49" charset="0"/>
                <a:ea typeface="Consolas" panose="020B0609020204030204" pitchFamily="49" charset="0"/>
                <a:cs typeface="Lato" panose="020F0502020204030203" pitchFamily="34" charset="0"/>
              </a:defRPr>
            </a:lvl4pPr>
            <a:lvl5pPr marL="1828800" indent="0">
              <a:buNone/>
              <a:defRPr sz="1400">
                <a:solidFill>
                  <a:srgbClr val="00376F"/>
                </a:solidFill>
                <a:latin typeface="Consolas" panose="020B0609020204030204" pitchFamily="49" charset="0"/>
                <a:ea typeface="Consolas" panose="020B0609020204030204" pitchFamily="49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74114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>
              <a:buNone/>
              <a:defRPr sz="1400">
                <a:solidFill>
                  <a:srgbClr val="00376F"/>
                </a:solidFill>
                <a:latin typeface="Consolas" panose="020B0609020204030204" pitchFamily="49" charset="0"/>
                <a:ea typeface="Consolas" panose="020B0609020204030204" pitchFamily="49" charset="0"/>
                <a:cs typeface="Lato" panose="020F0502020204030203" pitchFamily="34" charset="0"/>
              </a:defRPr>
            </a:lvl4pPr>
            <a:lvl5pPr marL="1828800" indent="0">
              <a:buNone/>
              <a:defRPr sz="1400">
                <a:solidFill>
                  <a:srgbClr val="00376F"/>
                </a:solidFill>
                <a:latin typeface="Consolas" panose="020B0609020204030204" pitchFamily="49" charset="0"/>
                <a:ea typeface="Consolas" panose="020B0609020204030204" pitchFamily="49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736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081235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>
              <a:buNone/>
              <a:defRPr sz="1400">
                <a:solidFill>
                  <a:srgbClr val="00376F"/>
                </a:solidFill>
                <a:latin typeface="Consolas" panose="020B0609020204030204" pitchFamily="49" charset="0"/>
                <a:ea typeface="Consolas" panose="020B0609020204030204" pitchFamily="49" charset="0"/>
                <a:cs typeface="Lato" panose="020F0502020204030203" pitchFamily="34" charset="0"/>
              </a:defRPr>
            </a:lvl4pPr>
            <a:lvl5pPr marL="1828800" indent="0">
              <a:buNone/>
              <a:defRPr sz="1400">
                <a:solidFill>
                  <a:srgbClr val="00376F"/>
                </a:solidFill>
                <a:latin typeface="Consolas" panose="020B0609020204030204" pitchFamily="49" charset="0"/>
                <a:ea typeface="Consolas" panose="020B0609020204030204" pitchFamily="49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0B20B97E-BD6A-4586-BFAB-5C83249811F5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8D7F715-F142-445B-84B7-E02F428A6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568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369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2905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err="1"/>
              <a:t>Chủ</a:t>
            </a:r>
            <a:r>
              <a:rPr lang="en-US"/>
              <a:t> </a:t>
            </a:r>
            <a:r>
              <a:rPr lang="en-US" err="1"/>
              <a:t>đề</a:t>
            </a: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sz="quarter" idx="13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eaLnBrk="1" hangingPunct="1"/>
            <a:r>
              <a:rPr lang="en-US" sz="2800" err="1"/>
              <a:t>Ôn</a:t>
            </a:r>
            <a:r>
              <a:rPr lang="en-US" sz="2800"/>
              <a:t> </a:t>
            </a:r>
            <a:r>
              <a:rPr lang="en-US" sz="2800" err="1"/>
              <a:t>tập</a:t>
            </a:r>
            <a:r>
              <a:rPr lang="en-US" sz="2800"/>
              <a:t> </a:t>
            </a:r>
            <a:r>
              <a:rPr lang="en-US" sz="2800" err="1"/>
              <a:t>về</a:t>
            </a:r>
            <a:r>
              <a:rPr lang="en-US" sz="2800"/>
              <a:t> </a:t>
            </a:r>
            <a:r>
              <a:rPr lang="en-US" sz="2800" err="1"/>
              <a:t>các</a:t>
            </a:r>
            <a:r>
              <a:rPr lang="en-US" sz="2800"/>
              <a:t> </a:t>
            </a:r>
            <a:r>
              <a:rPr lang="en-US" sz="2800" err="1"/>
              <a:t>kiểu</a:t>
            </a:r>
            <a:r>
              <a:rPr lang="en-US" sz="2800"/>
              <a:t> </a:t>
            </a:r>
            <a:r>
              <a:rPr lang="en-US" sz="2800" err="1"/>
              <a:t>dữ</a:t>
            </a:r>
            <a:r>
              <a:rPr lang="en-US" sz="2800"/>
              <a:t> </a:t>
            </a:r>
            <a:r>
              <a:rPr lang="en-US" sz="2800" err="1"/>
              <a:t>liệu</a:t>
            </a:r>
            <a:r>
              <a:rPr lang="en-US" sz="2800"/>
              <a:t>: </a:t>
            </a:r>
          </a:p>
          <a:p>
            <a:pPr lvl="1" eaLnBrk="1" hangingPunct="1"/>
            <a:r>
              <a:rPr lang="en-US" sz="2400" err="1"/>
              <a:t>mảng</a:t>
            </a:r>
            <a:r>
              <a:rPr lang="en-US" sz="2400"/>
              <a:t>, </a:t>
            </a:r>
          </a:p>
          <a:p>
            <a:pPr lvl="1" eaLnBrk="1" hangingPunct="1"/>
            <a:r>
              <a:rPr lang="en-US" sz="2400" err="1"/>
              <a:t>xâu</a:t>
            </a:r>
            <a:r>
              <a:rPr lang="en-US" sz="2400"/>
              <a:t> </a:t>
            </a:r>
            <a:r>
              <a:rPr lang="en-US" sz="2400" err="1"/>
              <a:t>ký</a:t>
            </a:r>
            <a:r>
              <a:rPr lang="en-US" sz="2400"/>
              <a:t> </a:t>
            </a:r>
            <a:r>
              <a:rPr lang="en-US" sz="2400" err="1"/>
              <a:t>tự</a:t>
            </a:r>
            <a:r>
              <a:rPr lang="en-US" sz="2400"/>
              <a:t>, </a:t>
            </a:r>
          </a:p>
          <a:p>
            <a:pPr lvl="1" eaLnBrk="1" hangingPunct="1"/>
            <a:r>
              <a:rPr lang="en-US" sz="2400"/>
              <a:t>con </a:t>
            </a:r>
            <a:r>
              <a:rPr lang="en-US" sz="2400" err="1"/>
              <a:t>trỏ</a:t>
            </a:r>
            <a:r>
              <a:rPr lang="en-US" sz="2400"/>
              <a:t>. </a:t>
            </a:r>
          </a:p>
          <a:p>
            <a:r>
              <a:rPr lang="en-US" sz="2800" err="1"/>
              <a:t>Xây</a:t>
            </a:r>
            <a:r>
              <a:rPr lang="en-US" sz="2800"/>
              <a:t> </a:t>
            </a:r>
            <a:r>
              <a:rPr lang="en-US" sz="2800" err="1"/>
              <a:t>dựng</a:t>
            </a:r>
            <a:r>
              <a:rPr lang="en-US" sz="2800"/>
              <a:t> </a:t>
            </a:r>
            <a:r>
              <a:rPr lang="en-US" sz="2800" err="1"/>
              <a:t>chương</a:t>
            </a:r>
            <a:r>
              <a:rPr lang="en-US" sz="2800"/>
              <a:t> </a:t>
            </a:r>
            <a:r>
              <a:rPr lang="en-US" sz="2800" err="1"/>
              <a:t>trình</a:t>
            </a:r>
            <a:r>
              <a:rPr lang="en-US" sz="2800"/>
              <a:t> </a:t>
            </a:r>
            <a:r>
              <a:rPr lang="en-US" sz="2800" err="1"/>
              <a:t>với</a:t>
            </a:r>
            <a:r>
              <a:rPr lang="en-US" sz="2800"/>
              <a:t> </a:t>
            </a:r>
            <a:r>
              <a:rPr lang="en-US" sz="2800" err="1"/>
              <a:t>đối</a:t>
            </a:r>
            <a:r>
              <a:rPr lang="en-US" sz="2800"/>
              <a:t> </a:t>
            </a:r>
            <a:r>
              <a:rPr lang="en-US" sz="2800" err="1"/>
              <a:t>số</a:t>
            </a:r>
            <a:r>
              <a:rPr lang="en-US" sz="2800"/>
              <a:t> </a:t>
            </a:r>
            <a:r>
              <a:rPr lang="en-US" sz="2800" err="1"/>
              <a:t>dòng</a:t>
            </a:r>
            <a:r>
              <a:rPr lang="en-US" sz="2800"/>
              <a:t> </a:t>
            </a:r>
            <a:r>
              <a:rPr lang="en-US" sz="2800" err="1"/>
              <a:t>lệnh</a:t>
            </a:r>
            <a:endParaRPr lang="en-US" sz="2800"/>
          </a:p>
          <a:p>
            <a:pPr eaLnBrk="1" hangingPunct="1"/>
            <a:r>
              <a:rPr lang="en-US" sz="2800" err="1"/>
              <a:t>Thao</a:t>
            </a:r>
            <a:r>
              <a:rPr lang="en-US" sz="2800"/>
              <a:t> </a:t>
            </a:r>
            <a:r>
              <a:rPr lang="en-US" sz="2800" err="1"/>
              <a:t>tác</a:t>
            </a:r>
            <a:r>
              <a:rPr lang="en-US" sz="2800"/>
              <a:t> </a:t>
            </a:r>
            <a:r>
              <a:rPr lang="en-US" sz="2800" err="1"/>
              <a:t>với</a:t>
            </a:r>
            <a:r>
              <a:rPr lang="en-US" sz="2800"/>
              <a:t> </a:t>
            </a:r>
            <a:r>
              <a:rPr lang="en-US" sz="2800" err="1"/>
              <a:t>tập</a:t>
            </a:r>
            <a:r>
              <a:rPr lang="en-US" sz="2800"/>
              <a:t> tin </a:t>
            </a:r>
            <a:r>
              <a:rPr lang="en-US" sz="2800" err="1"/>
              <a:t>văn</a:t>
            </a:r>
            <a:r>
              <a:rPr lang="en-US" sz="2800"/>
              <a:t> </a:t>
            </a:r>
            <a:r>
              <a:rPr lang="en-US" sz="2800" err="1"/>
              <a:t>bản</a:t>
            </a:r>
            <a:endParaRPr lang="en-US" sz="2800"/>
          </a:p>
          <a:p>
            <a:pPr lvl="1" eaLnBrk="1" hangingPunct="1"/>
            <a:r>
              <a:rPr lang="en-US" sz="2400" err="1"/>
              <a:t>Đọc</a:t>
            </a:r>
            <a:r>
              <a:rPr lang="en-US" sz="2400"/>
              <a:t> </a:t>
            </a:r>
            <a:r>
              <a:rPr lang="en-US" sz="2400" err="1"/>
              <a:t>ghi</a:t>
            </a:r>
            <a:r>
              <a:rPr lang="en-US" sz="2400"/>
              <a:t> </a:t>
            </a:r>
            <a:r>
              <a:rPr lang="en-US" sz="2400" err="1"/>
              <a:t>tập</a:t>
            </a:r>
            <a:r>
              <a:rPr lang="en-US" sz="2400"/>
              <a:t> tin </a:t>
            </a:r>
            <a:r>
              <a:rPr lang="en-US" sz="2400" err="1"/>
              <a:t>theo</a:t>
            </a:r>
            <a:r>
              <a:rPr lang="en-US" sz="2400"/>
              <a:t> </a:t>
            </a:r>
            <a:r>
              <a:rPr lang="en-US" sz="2400" err="1"/>
              <a:t>từng</a:t>
            </a:r>
            <a:r>
              <a:rPr lang="en-US" sz="2400"/>
              <a:t> </a:t>
            </a:r>
            <a:r>
              <a:rPr lang="en-US" sz="2400" err="1"/>
              <a:t>ký</a:t>
            </a:r>
            <a:r>
              <a:rPr lang="en-US" sz="2400"/>
              <a:t> </a:t>
            </a:r>
            <a:r>
              <a:rPr lang="en-US" sz="2400" err="1"/>
              <a:t>tự</a:t>
            </a:r>
            <a:endParaRPr lang="en-US" sz="2400"/>
          </a:p>
          <a:p>
            <a:pPr lvl="1" eaLnBrk="1" hangingPunct="1"/>
            <a:r>
              <a:rPr lang="en-US" sz="2400" err="1"/>
              <a:t>Đọc</a:t>
            </a:r>
            <a:r>
              <a:rPr lang="en-US" sz="2400"/>
              <a:t> </a:t>
            </a:r>
            <a:r>
              <a:rPr lang="en-US" sz="2400" err="1"/>
              <a:t>ghi</a:t>
            </a:r>
            <a:r>
              <a:rPr lang="en-US" sz="2400"/>
              <a:t> </a:t>
            </a:r>
            <a:r>
              <a:rPr lang="en-US" sz="2400" err="1"/>
              <a:t>tập</a:t>
            </a:r>
            <a:r>
              <a:rPr lang="en-US" sz="2400"/>
              <a:t> tin </a:t>
            </a:r>
            <a:r>
              <a:rPr lang="en-US" sz="2400" err="1"/>
              <a:t>theo</a:t>
            </a:r>
            <a:r>
              <a:rPr lang="en-US" sz="2400"/>
              <a:t> </a:t>
            </a:r>
            <a:r>
              <a:rPr lang="en-US" sz="2400" err="1"/>
              <a:t>từng</a:t>
            </a:r>
            <a:r>
              <a:rPr lang="en-US" sz="2400"/>
              <a:t> </a:t>
            </a:r>
            <a:r>
              <a:rPr lang="en-US" sz="2400" err="1"/>
              <a:t>dòng</a:t>
            </a:r>
            <a:endParaRPr lang="en-US" sz="2400"/>
          </a:p>
          <a:p>
            <a:pPr lvl="1" eaLnBrk="1" hangingPunct="1"/>
            <a:r>
              <a:rPr lang="en-US" sz="2400" err="1"/>
              <a:t>Đọc</a:t>
            </a:r>
            <a:r>
              <a:rPr lang="en-US" sz="2400"/>
              <a:t> </a:t>
            </a:r>
            <a:r>
              <a:rPr lang="en-US" sz="2400" err="1"/>
              <a:t>ghi</a:t>
            </a:r>
            <a:r>
              <a:rPr lang="en-US" sz="2400"/>
              <a:t> </a:t>
            </a:r>
            <a:r>
              <a:rPr lang="en-US" sz="2400" err="1"/>
              <a:t>tập</a:t>
            </a:r>
            <a:r>
              <a:rPr lang="en-US" sz="2400"/>
              <a:t> tin </a:t>
            </a:r>
            <a:r>
              <a:rPr lang="en-US" sz="2400" err="1"/>
              <a:t>theo</a:t>
            </a:r>
            <a:r>
              <a:rPr lang="en-US" sz="2400"/>
              <a:t> </a:t>
            </a:r>
            <a:r>
              <a:rPr lang="en-US" sz="2400" err="1"/>
              <a:t>đặc</a:t>
            </a:r>
            <a:r>
              <a:rPr lang="en-US" sz="2400"/>
              <a:t> </a:t>
            </a:r>
            <a:r>
              <a:rPr lang="en-US" sz="2400" err="1"/>
              <a:t>tả</a:t>
            </a:r>
            <a:r>
              <a:rPr lang="en-US" sz="2400"/>
              <a:t> </a:t>
            </a:r>
            <a:r>
              <a:rPr lang="en-US" sz="2400" err="1"/>
              <a:t>định</a:t>
            </a:r>
            <a:r>
              <a:rPr lang="en-US" sz="2400"/>
              <a:t> </a:t>
            </a:r>
            <a:r>
              <a:rPr lang="en-US" sz="2400" err="1"/>
              <a:t>dạng</a:t>
            </a:r>
            <a:r>
              <a:rPr lang="en-US" sz="2400"/>
              <a:t> </a:t>
            </a:r>
          </a:p>
          <a:p>
            <a:pPr eaLnBrk="1" hangingPunct="1"/>
            <a:r>
              <a:rPr lang="en-US" sz="2800" err="1"/>
              <a:t>Các</a:t>
            </a:r>
            <a:r>
              <a:rPr lang="en-US" sz="2800"/>
              <a:t> </a:t>
            </a:r>
            <a:r>
              <a:rPr lang="en-US" sz="2800" err="1"/>
              <a:t>bài</a:t>
            </a:r>
            <a:r>
              <a:rPr lang="en-US" sz="2800"/>
              <a:t> </a:t>
            </a:r>
            <a:r>
              <a:rPr lang="en-US" sz="2800" err="1"/>
              <a:t>tập</a:t>
            </a:r>
            <a:r>
              <a:rPr lang="en-US" sz="2800"/>
              <a:t> </a:t>
            </a:r>
            <a:r>
              <a:rPr lang="en-US" sz="2800" err="1"/>
              <a:t>lập</a:t>
            </a:r>
            <a:r>
              <a:rPr lang="en-US" sz="2800"/>
              <a:t> </a:t>
            </a:r>
            <a:r>
              <a:rPr lang="en-US" sz="2800" err="1"/>
              <a:t>trình</a:t>
            </a:r>
            <a:endParaRPr lang="en-US" sz="2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6AC877-5CBC-87CD-14C4-43CF57839689}"/>
              </a:ext>
            </a:extLst>
          </p:cNvPr>
          <p:cNvSpPr txBox="1"/>
          <p:nvPr/>
        </p:nvSpPr>
        <p:spPr>
          <a:xfrm>
            <a:off x="5451894" y="2605177"/>
            <a:ext cx="26095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err="1"/>
              <a:t>Mảng</a:t>
            </a:r>
            <a:r>
              <a:rPr lang="en-US" sz="3600"/>
              <a:t> - Array</a:t>
            </a:r>
          </a:p>
        </p:txBody>
      </p:sp>
    </p:spTree>
    <p:extLst>
      <p:ext uri="{BB962C8B-B14F-4D97-AF65-F5344CB8AC3E}">
        <p14:creationId xmlns:p14="http://schemas.microsoft.com/office/powerpoint/2010/main" val="2616099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I. </a:t>
            </a:r>
            <a:r>
              <a:rPr lang="en-US" err="1"/>
              <a:t>Mảng</a:t>
            </a: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2800" err="1"/>
              <a:t>Khối</a:t>
            </a:r>
            <a:r>
              <a:rPr lang="en-US" sz="2800"/>
              <a:t> </a:t>
            </a:r>
            <a:r>
              <a:rPr lang="en-US" sz="2800" err="1"/>
              <a:t>liên</a:t>
            </a:r>
            <a:r>
              <a:rPr lang="en-US" sz="2800"/>
              <a:t> </a:t>
            </a:r>
            <a:r>
              <a:rPr lang="en-US" sz="2800" err="1"/>
              <a:t>tục</a:t>
            </a:r>
            <a:r>
              <a:rPr lang="en-US" sz="2800"/>
              <a:t> </a:t>
            </a:r>
            <a:r>
              <a:rPr lang="en-US" sz="2800" err="1"/>
              <a:t>các</a:t>
            </a:r>
            <a:r>
              <a:rPr lang="en-US" sz="2800"/>
              <a:t> </a:t>
            </a:r>
            <a:r>
              <a:rPr lang="en-US" sz="2800" err="1"/>
              <a:t>biến</a:t>
            </a:r>
            <a:r>
              <a:rPr lang="en-US" sz="2800"/>
              <a:t> </a:t>
            </a:r>
            <a:r>
              <a:rPr lang="en-US" sz="2800" err="1"/>
              <a:t>cùng</a:t>
            </a:r>
            <a:r>
              <a:rPr lang="en-US" sz="2800"/>
              <a:t> </a:t>
            </a:r>
            <a:r>
              <a:rPr lang="en-US" sz="2800" err="1"/>
              <a:t>kiểu</a:t>
            </a:r>
            <a:r>
              <a:rPr lang="en-US" sz="2800"/>
              <a:t> </a:t>
            </a:r>
            <a:r>
              <a:rPr lang="en-US" sz="2800" err="1"/>
              <a:t>dữ</a:t>
            </a:r>
            <a:r>
              <a:rPr lang="en-US" sz="2800"/>
              <a:t> </a:t>
            </a:r>
            <a:r>
              <a:rPr lang="en-US" sz="2800" err="1"/>
              <a:t>liệu</a:t>
            </a:r>
            <a:r>
              <a:rPr lang="en-US" sz="2800"/>
              <a:t>, </a:t>
            </a:r>
            <a:r>
              <a:rPr lang="en-US" sz="2800" err="1"/>
              <a:t>cùng</a:t>
            </a:r>
            <a:r>
              <a:rPr lang="en-US" sz="2800"/>
              <a:t> </a:t>
            </a:r>
            <a:r>
              <a:rPr lang="en-US" sz="2800" err="1"/>
              <a:t>tên</a:t>
            </a:r>
            <a:endParaRPr lang="en-US" sz="2800"/>
          </a:p>
          <a:p>
            <a:pPr eaLnBrk="1" hangingPunct="1">
              <a:defRPr/>
            </a:pPr>
            <a:r>
              <a:rPr lang="en-US" sz="2800" err="1"/>
              <a:t>Mảng</a:t>
            </a:r>
            <a:r>
              <a:rPr lang="en-US" sz="2800"/>
              <a:t> </a:t>
            </a:r>
            <a:r>
              <a:rPr lang="en-US" sz="2800" err="1"/>
              <a:t>có</a:t>
            </a:r>
            <a:r>
              <a:rPr lang="en-US" sz="2800"/>
              <a:t> </a:t>
            </a:r>
            <a:r>
              <a:rPr lang="en-US" sz="2800" err="1"/>
              <a:t>thể</a:t>
            </a:r>
            <a:r>
              <a:rPr lang="en-US" sz="2800"/>
              <a:t> </a:t>
            </a:r>
            <a:r>
              <a:rPr lang="en-US" sz="2800" err="1"/>
              <a:t>khai</a:t>
            </a:r>
            <a:r>
              <a:rPr lang="en-US" sz="2800"/>
              <a:t> </a:t>
            </a:r>
            <a:r>
              <a:rPr lang="en-US" sz="2800" err="1"/>
              <a:t>báo</a:t>
            </a:r>
            <a:r>
              <a:rPr lang="en-US" sz="2800"/>
              <a:t> </a:t>
            </a:r>
            <a:r>
              <a:rPr lang="en-US" sz="2800" err="1"/>
              <a:t>với</a:t>
            </a:r>
            <a:r>
              <a:rPr lang="en-US" sz="2800"/>
              <a:t> </a:t>
            </a:r>
            <a:r>
              <a:rPr lang="en-US" sz="2800" err="1"/>
              <a:t>bất</a:t>
            </a:r>
            <a:r>
              <a:rPr lang="en-US" sz="2800"/>
              <a:t> </a:t>
            </a:r>
            <a:r>
              <a:rPr lang="en-US" sz="2800" err="1"/>
              <a:t>cứ</a:t>
            </a:r>
            <a:r>
              <a:rPr lang="en-US" sz="2800"/>
              <a:t> </a:t>
            </a:r>
            <a:r>
              <a:rPr lang="en-US" sz="2800" err="1"/>
              <a:t>kiểu</a:t>
            </a:r>
            <a:r>
              <a:rPr lang="en-US" sz="2800"/>
              <a:t> </a:t>
            </a:r>
            <a:r>
              <a:rPr lang="en-US" sz="2800" err="1"/>
              <a:t>dữ</a:t>
            </a:r>
            <a:r>
              <a:rPr lang="en-US" sz="2800"/>
              <a:t> </a:t>
            </a:r>
            <a:r>
              <a:rPr lang="en-US" sz="2800" err="1"/>
              <a:t>liệu</a:t>
            </a:r>
            <a:r>
              <a:rPr lang="en-US" sz="2800"/>
              <a:t> </a:t>
            </a:r>
            <a:r>
              <a:rPr lang="en-US" sz="2800" err="1"/>
              <a:t>nào</a:t>
            </a:r>
            <a:endParaRPr lang="en-US" sz="2800"/>
          </a:p>
          <a:p>
            <a:pPr lvl="1" eaLnBrk="1" hangingPunct="1">
              <a:defRPr/>
            </a:pPr>
            <a:r>
              <a:rPr lang="en-US" sz="2400"/>
              <a:t>VD: </a:t>
            </a:r>
            <a:r>
              <a:rPr lang="en-US" sz="2400" err="1">
                <a:solidFill>
                  <a:srgbClr val="3333FF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2400">
                <a:latin typeface="Courier New" pitchFamily="49" charset="0"/>
                <a:cs typeface="Courier New" pitchFamily="49" charset="0"/>
              </a:rPr>
              <a:t> A[10]; </a:t>
            </a:r>
            <a:r>
              <a:rPr lang="en-US" sz="2400" err="1">
                <a:latin typeface="Courier New" pitchFamily="49" charset="0"/>
                <a:cs typeface="Courier New" pitchFamily="49" charset="0"/>
              </a:rPr>
              <a:t>là</a:t>
            </a:r>
            <a:r>
              <a:rPr lang="en-US" sz="240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err="1">
                <a:latin typeface="Courier New" pitchFamily="49" charset="0"/>
                <a:cs typeface="Courier New" pitchFamily="49" charset="0"/>
              </a:rPr>
              <a:t>khai</a:t>
            </a:r>
            <a:r>
              <a:rPr lang="en-US" sz="240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err="1">
                <a:latin typeface="Courier New" pitchFamily="49" charset="0"/>
                <a:cs typeface="Courier New" pitchFamily="49" charset="0"/>
              </a:rPr>
              <a:t>báo</a:t>
            </a:r>
            <a:r>
              <a:rPr lang="en-US" sz="240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err="1">
                <a:latin typeface="Courier New" pitchFamily="49" charset="0"/>
                <a:cs typeface="Courier New" pitchFamily="49" charset="0"/>
              </a:rPr>
              <a:t>mảng</a:t>
            </a:r>
            <a:r>
              <a:rPr lang="en-US" sz="2400">
                <a:latin typeface="Courier New" pitchFamily="49" charset="0"/>
                <a:cs typeface="Courier New" pitchFamily="49" charset="0"/>
              </a:rPr>
              <a:t> 10 </a:t>
            </a:r>
            <a:r>
              <a:rPr lang="en-US" sz="2400" err="1">
                <a:latin typeface="Courier New" pitchFamily="49" charset="0"/>
                <a:cs typeface="Courier New" pitchFamily="49" charset="0"/>
              </a:rPr>
              <a:t>số</a:t>
            </a:r>
            <a:r>
              <a:rPr lang="en-US" sz="240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err="1">
                <a:latin typeface="Courier New" pitchFamily="49" charset="0"/>
                <a:cs typeface="Courier New" pitchFamily="49" charset="0"/>
              </a:rPr>
              <a:t>nguyên</a:t>
            </a:r>
            <a:r>
              <a:rPr lang="en-US" sz="2400"/>
              <a:t> .</a:t>
            </a:r>
          </a:p>
          <a:p>
            <a:pPr eaLnBrk="1" hangingPunct="1">
              <a:defRPr/>
            </a:pPr>
            <a:r>
              <a:rPr lang="en-US" sz="2800" err="1"/>
              <a:t>Các</a:t>
            </a:r>
            <a:r>
              <a:rPr lang="en-US" sz="2800"/>
              <a:t> </a:t>
            </a:r>
            <a:r>
              <a:rPr lang="en-US" sz="2800" err="1"/>
              <a:t>ví</a:t>
            </a:r>
            <a:r>
              <a:rPr lang="en-US" sz="2800"/>
              <a:t> </a:t>
            </a:r>
            <a:r>
              <a:rPr lang="en-US" sz="2800" err="1"/>
              <a:t>dụ</a:t>
            </a:r>
            <a:r>
              <a:rPr lang="en-US" sz="2800"/>
              <a:t> </a:t>
            </a:r>
            <a:r>
              <a:rPr lang="en-US" sz="2800" err="1"/>
              <a:t>về</a:t>
            </a:r>
            <a:r>
              <a:rPr lang="en-US" sz="2800"/>
              <a:t> </a:t>
            </a:r>
            <a:r>
              <a:rPr lang="en-US" sz="2800" err="1"/>
              <a:t>sử</a:t>
            </a:r>
            <a:r>
              <a:rPr lang="en-US" sz="2800"/>
              <a:t> </a:t>
            </a:r>
            <a:r>
              <a:rPr lang="en-US" sz="2800" err="1"/>
              <a:t>dụng</a:t>
            </a:r>
            <a:r>
              <a:rPr lang="en-US" sz="2800"/>
              <a:t> </a:t>
            </a:r>
            <a:r>
              <a:rPr lang="en-US" sz="2800" err="1"/>
              <a:t>mảng</a:t>
            </a:r>
            <a:endParaRPr lang="en-US" sz="2800"/>
          </a:p>
          <a:p>
            <a:pPr lvl="1" eaLnBrk="1" hangingPunct="1">
              <a:defRPr/>
            </a:pPr>
            <a:r>
              <a:rPr lang="en-US" sz="2400" err="1"/>
              <a:t>Danh</a:t>
            </a:r>
            <a:r>
              <a:rPr lang="en-US" sz="2400"/>
              <a:t> </a:t>
            </a:r>
            <a:r>
              <a:rPr lang="en-US" sz="2400" err="1"/>
              <a:t>sách</a:t>
            </a:r>
            <a:r>
              <a:rPr lang="en-US" sz="2400"/>
              <a:t> </a:t>
            </a:r>
            <a:r>
              <a:rPr lang="en-US" sz="2400" err="1"/>
              <a:t>điểm</a:t>
            </a:r>
            <a:r>
              <a:rPr lang="en-US" sz="2400"/>
              <a:t> </a:t>
            </a:r>
            <a:r>
              <a:rPr lang="en-US" sz="2400" err="1"/>
              <a:t>của</a:t>
            </a:r>
            <a:r>
              <a:rPr lang="en-US" sz="2400"/>
              <a:t> </a:t>
            </a:r>
            <a:r>
              <a:rPr lang="en-US" sz="2400" err="1"/>
              <a:t>các</a:t>
            </a:r>
            <a:r>
              <a:rPr lang="en-US" sz="2400"/>
              <a:t> </a:t>
            </a:r>
            <a:r>
              <a:rPr lang="en-US" sz="2400" err="1"/>
              <a:t>sinh</a:t>
            </a:r>
            <a:r>
              <a:rPr lang="en-US" sz="2400"/>
              <a:t> </a:t>
            </a:r>
            <a:r>
              <a:rPr lang="en-US" sz="2400" err="1"/>
              <a:t>viên</a:t>
            </a:r>
            <a:endParaRPr lang="en-US" sz="2400"/>
          </a:p>
          <a:p>
            <a:pPr lvl="1" eaLnBrk="1" hangingPunct="1">
              <a:defRPr/>
            </a:pPr>
            <a:r>
              <a:rPr lang="en-US" sz="2400" err="1"/>
              <a:t>Dãy</a:t>
            </a:r>
            <a:r>
              <a:rPr lang="en-US" sz="2400"/>
              <a:t> </a:t>
            </a:r>
            <a:r>
              <a:rPr lang="en-US" sz="2400" err="1"/>
              <a:t>số</a:t>
            </a:r>
            <a:r>
              <a:rPr lang="en-US" sz="2400"/>
              <a:t> </a:t>
            </a:r>
            <a:r>
              <a:rPr lang="en-US" sz="2400" err="1"/>
              <a:t>nhập</a:t>
            </a:r>
            <a:r>
              <a:rPr lang="en-US" sz="2400"/>
              <a:t> </a:t>
            </a:r>
            <a:r>
              <a:rPr lang="en-US" sz="2400" err="1"/>
              <a:t>từ</a:t>
            </a:r>
            <a:r>
              <a:rPr lang="en-US" sz="2400"/>
              <a:t> </a:t>
            </a:r>
            <a:r>
              <a:rPr lang="en-US" sz="2400" err="1"/>
              <a:t>người</a:t>
            </a:r>
            <a:r>
              <a:rPr lang="en-US" sz="2400"/>
              <a:t> </a:t>
            </a:r>
            <a:r>
              <a:rPr lang="en-US" sz="2400" err="1"/>
              <a:t>dùng</a:t>
            </a:r>
            <a:endParaRPr lang="en-US" sz="2400"/>
          </a:p>
          <a:p>
            <a:pPr lvl="1" eaLnBrk="1" hangingPunct="1">
              <a:defRPr/>
            </a:pPr>
            <a:r>
              <a:rPr lang="en-US" sz="2400" err="1"/>
              <a:t>Véc</a:t>
            </a:r>
            <a:r>
              <a:rPr lang="en-US" sz="2400"/>
              <a:t> </a:t>
            </a:r>
            <a:r>
              <a:rPr lang="en-US" sz="2400" err="1"/>
              <a:t>tơ</a:t>
            </a:r>
            <a:endParaRPr lang="en-US" sz="2400"/>
          </a:p>
          <a:p>
            <a:pPr lvl="1" eaLnBrk="1" hangingPunct="1">
              <a:defRPr/>
            </a:pPr>
            <a:r>
              <a:rPr lang="en-US" sz="2400"/>
              <a:t>Ma </a:t>
            </a:r>
            <a:r>
              <a:rPr lang="en-US" sz="2400" err="1"/>
              <a:t>trận</a:t>
            </a:r>
            <a:endParaRPr lang="en-US"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13</a:t>
            </a:fld>
            <a:endParaRPr lang="zh-CN" altLang="en-US"/>
          </a:p>
        </p:txBody>
      </p:sp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err="1"/>
              <a:t>Mảng</a:t>
            </a:r>
            <a:r>
              <a:rPr lang="en-US"/>
              <a:t> </a:t>
            </a:r>
            <a:r>
              <a:rPr lang="en-US" err="1"/>
              <a:t>trong</a:t>
            </a:r>
            <a:r>
              <a:rPr lang="en-US"/>
              <a:t> </a:t>
            </a:r>
            <a:r>
              <a:rPr lang="en-US" err="1"/>
              <a:t>bộ</a:t>
            </a:r>
            <a:r>
              <a:rPr lang="en-US"/>
              <a:t> </a:t>
            </a:r>
            <a:r>
              <a:rPr lang="en-US" err="1"/>
              <a:t>nhớ</a:t>
            </a:r>
            <a:r>
              <a:rPr lang="en-US"/>
              <a:t> </a:t>
            </a:r>
            <a:r>
              <a:rPr lang="en-US" err="1"/>
              <a:t>trong</a:t>
            </a:r>
            <a:endParaRPr lang="en-US"/>
          </a:p>
        </p:txBody>
      </p:sp>
      <p:sp>
        <p:nvSpPr>
          <p:cNvPr id="30" name="Content Placeholder 29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447675" indent="-447675">
              <a:spcBef>
                <a:spcPct val="20000"/>
              </a:spcBef>
            </a:pPr>
            <a:r>
              <a:rPr lang="en-US" sz="2400" err="1">
                <a:latin typeface="+mn-lt"/>
              </a:rPr>
              <a:t>Dãy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liên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tục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các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biến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cùng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kiểu</a:t>
            </a:r>
            <a:r>
              <a:rPr lang="en-US" sz="2400">
                <a:latin typeface="+mn-lt"/>
              </a:rPr>
              <a:t>, </a:t>
            </a:r>
            <a:r>
              <a:rPr lang="en-US" sz="2400" err="1">
                <a:latin typeface="+mn-lt"/>
              </a:rPr>
              <a:t>nằm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kế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tiếp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nhau</a:t>
            </a:r>
            <a:endParaRPr lang="en-US" sz="2400">
              <a:latin typeface="+mn-lt"/>
            </a:endParaRPr>
          </a:p>
          <a:p>
            <a:pPr marL="447675" indent="-447675">
              <a:spcBef>
                <a:spcPct val="20000"/>
              </a:spcBef>
            </a:pPr>
            <a:r>
              <a:rPr lang="en-US" sz="2400" err="1">
                <a:latin typeface="+mn-lt"/>
              </a:rPr>
              <a:t>Tên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chứa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địa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chỉ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bộ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nhớ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của</a:t>
            </a:r>
            <a:r>
              <a:rPr lang="en-US" sz="2400">
                <a:latin typeface="+mn-lt"/>
              </a:rPr>
              <a:t> ô </a:t>
            </a:r>
            <a:r>
              <a:rPr lang="en-US" sz="2400" err="1">
                <a:latin typeface="+mn-lt"/>
              </a:rPr>
              <a:t>nhớ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đầu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tiên</a:t>
            </a:r>
            <a:endParaRPr lang="en-US" sz="2400">
              <a:latin typeface="+mn-lt"/>
            </a:endParaRPr>
          </a:p>
          <a:p>
            <a:pPr marL="447675" indent="-447675">
              <a:spcBef>
                <a:spcPct val="20000"/>
              </a:spcBef>
            </a:pPr>
            <a:r>
              <a:rPr lang="en-US" sz="2400" err="1">
                <a:latin typeface="+mn-lt"/>
              </a:rPr>
              <a:t>Ví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dụ</a:t>
            </a:r>
            <a:r>
              <a:rPr lang="en-US" sz="2400">
                <a:latin typeface="+mn-lt"/>
              </a:rPr>
              <a:t>:</a:t>
            </a:r>
          </a:p>
          <a:p>
            <a:pPr marL="447675" indent="-447675">
              <a:spcBef>
                <a:spcPct val="20000"/>
              </a:spcBef>
              <a:buNone/>
            </a:pPr>
            <a:r>
              <a:rPr lang="en-US" sz="2400">
                <a:latin typeface="+mn-lt"/>
              </a:rPr>
              <a:t>	</a:t>
            </a:r>
            <a:r>
              <a:rPr lang="en-US" sz="2400" b="1">
                <a:latin typeface="+mn-lt"/>
                <a:cs typeface="Courier New" pitchFamily="49" charset="0"/>
              </a:rPr>
              <a:t>double S[10];</a:t>
            </a:r>
            <a:r>
              <a:rPr lang="en-US" sz="2400">
                <a:latin typeface="+mn-lt"/>
              </a:rPr>
              <a:t>  </a:t>
            </a:r>
          </a:p>
          <a:p>
            <a:pPr marL="447675" indent="-447675">
              <a:spcBef>
                <a:spcPct val="20000"/>
              </a:spcBef>
              <a:buNone/>
            </a:pPr>
            <a:endParaRPr lang="en-US" sz="2400">
              <a:latin typeface="+mn-lt"/>
            </a:endParaRPr>
          </a:p>
          <a:p>
            <a:pPr marL="447675" indent="-447675">
              <a:spcBef>
                <a:spcPct val="20000"/>
              </a:spcBef>
              <a:buNone/>
            </a:pPr>
            <a:endParaRPr lang="en-US" sz="2400">
              <a:latin typeface="+mn-lt"/>
            </a:endParaRPr>
          </a:p>
          <a:p>
            <a:pPr marL="447675" indent="-447675">
              <a:spcBef>
                <a:spcPct val="20000"/>
              </a:spcBef>
              <a:buNone/>
            </a:pPr>
            <a:endParaRPr lang="en-US" sz="2400">
              <a:latin typeface="+mn-lt"/>
            </a:endParaRPr>
          </a:p>
          <a:p>
            <a:pPr marL="447675" indent="-447675">
              <a:spcBef>
                <a:spcPct val="20000"/>
              </a:spcBef>
              <a:buNone/>
            </a:pPr>
            <a:endParaRPr lang="en-US" sz="2400">
              <a:latin typeface="+mn-lt"/>
            </a:endParaRPr>
          </a:p>
          <a:p>
            <a:pPr marL="447675" indent="-447675">
              <a:spcBef>
                <a:spcPct val="20000"/>
              </a:spcBef>
            </a:pPr>
            <a:endParaRPr lang="en-US" sz="2400">
              <a:latin typeface="+mn-lt"/>
            </a:endParaRPr>
          </a:p>
          <a:p>
            <a:pPr marL="447675" indent="-447675">
              <a:spcBef>
                <a:spcPct val="20000"/>
              </a:spcBef>
            </a:pP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thứ</a:t>
            </a:r>
            <a:r>
              <a:rPr lang="en-US" sz="2400">
                <a:latin typeface="+mn-lt"/>
              </a:rPr>
              <a:t> k </a:t>
            </a:r>
            <a:r>
              <a:rPr lang="en-US" sz="2400" err="1">
                <a:latin typeface="+mn-lt"/>
              </a:rPr>
              <a:t>của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A </a:t>
            </a:r>
            <a:r>
              <a:rPr lang="en-US" sz="2400" err="1">
                <a:latin typeface="+mn-lt"/>
              </a:rPr>
              <a:t>truy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cập</a:t>
            </a:r>
            <a:r>
              <a:rPr lang="en-US" sz="2400">
                <a:latin typeface="+mn-lt"/>
              </a:rPr>
              <a:t> qua </a:t>
            </a:r>
            <a:r>
              <a:rPr lang="en-US" sz="2400" err="1">
                <a:latin typeface="+mn-lt"/>
              </a:rPr>
              <a:t>chỉ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số</a:t>
            </a:r>
            <a:r>
              <a:rPr lang="en-US" sz="2400">
                <a:latin typeface="+mn-lt"/>
              </a:rPr>
              <a:t>: A[k-1]   </a:t>
            </a:r>
            <a:r>
              <a:rPr lang="en-US" sz="2400" b="1">
                <a:solidFill>
                  <a:srgbClr val="3333FF"/>
                </a:solidFill>
                <a:latin typeface="+mn-lt"/>
              </a:rPr>
              <a:t>(</a:t>
            </a:r>
            <a:r>
              <a:rPr lang="en-US" sz="2400" b="1" err="1">
                <a:solidFill>
                  <a:srgbClr val="3333FF"/>
                </a:solidFill>
                <a:latin typeface="+mn-lt"/>
              </a:rPr>
              <a:t>bắt</a:t>
            </a:r>
            <a:r>
              <a:rPr lang="en-US" sz="2400" b="1">
                <a:solidFill>
                  <a:srgbClr val="3333FF"/>
                </a:solidFill>
                <a:latin typeface="+mn-lt"/>
              </a:rPr>
              <a:t> </a:t>
            </a:r>
            <a:r>
              <a:rPr lang="en-US" sz="2400" b="1" err="1">
                <a:solidFill>
                  <a:srgbClr val="3333FF"/>
                </a:solidFill>
                <a:latin typeface="+mn-lt"/>
              </a:rPr>
              <a:t>đầu</a:t>
            </a:r>
            <a:r>
              <a:rPr lang="en-US" sz="2400" b="1">
                <a:solidFill>
                  <a:srgbClr val="3333FF"/>
                </a:solidFill>
                <a:latin typeface="+mn-lt"/>
              </a:rPr>
              <a:t> </a:t>
            </a:r>
            <a:r>
              <a:rPr lang="en-US" sz="2400" b="1" err="1">
                <a:solidFill>
                  <a:srgbClr val="3333FF"/>
                </a:solidFill>
                <a:latin typeface="+mn-lt"/>
              </a:rPr>
              <a:t>từ</a:t>
            </a:r>
            <a:r>
              <a:rPr lang="en-US" sz="2400" b="1">
                <a:solidFill>
                  <a:srgbClr val="3333FF"/>
                </a:solidFill>
                <a:latin typeface="+mn-lt"/>
              </a:rPr>
              <a:t> 0)</a:t>
            </a:r>
          </a:p>
          <a:p>
            <a:pPr marL="447675" indent="-447675">
              <a:spcBef>
                <a:spcPct val="20000"/>
              </a:spcBef>
              <a:buNone/>
            </a:pPr>
            <a:endParaRPr lang="en-US" sz="2400">
              <a:latin typeface="+mn-lt"/>
            </a:endParaRPr>
          </a:p>
          <a:p>
            <a:pPr marL="447675" indent="-447675">
              <a:spcBef>
                <a:spcPct val="20000"/>
              </a:spcBef>
              <a:buFontTx/>
              <a:buChar char="•"/>
            </a:pPr>
            <a:endParaRPr lang="en-US" sz="2400">
              <a:latin typeface="+mn-lt"/>
            </a:endParaRPr>
          </a:p>
          <a:p>
            <a:endParaRPr lang="en-US" sz="2400">
              <a:latin typeface="+mn-l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79EFF05-B91E-075D-EB08-05D1B15599A4}"/>
              </a:ext>
            </a:extLst>
          </p:cNvPr>
          <p:cNvGrpSpPr/>
          <p:nvPr/>
        </p:nvGrpSpPr>
        <p:grpSpPr>
          <a:xfrm>
            <a:off x="3352201" y="3223659"/>
            <a:ext cx="5486400" cy="903288"/>
            <a:chOff x="2922494" y="3931024"/>
            <a:chExt cx="5486400" cy="903288"/>
          </a:xfrm>
        </p:grpSpPr>
        <p:sp>
          <p:nvSpPr>
            <p:cNvPr id="10244" name="Rectangle 5"/>
            <p:cNvSpPr>
              <a:spLocks noChangeArrowheads="1"/>
            </p:cNvSpPr>
            <p:nvPr/>
          </p:nvSpPr>
          <p:spPr bwMode="auto">
            <a:xfrm>
              <a:off x="33796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45" name="Rectangle 6"/>
            <p:cNvSpPr>
              <a:spLocks noChangeArrowheads="1"/>
            </p:cNvSpPr>
            <p:nvPr/>
          </p:nvSpPr>
          <p:spPr bwMode="auto">
            <a:xfrm>
              <a:off x="38368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46" name="Rectangle 7"/>
            <p:cNvSpPr>
              <a:spLocks noChangeArrowheads="1"/>
            </p:cNvSpPr>
            <p:nvPr/>
          </p:nvSpPr>
          <p:spPr bwMode="auto">
            <a:xfrm>
              <a:off x="42940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47" name="Rectangle 8"/>
            <p:cNvSpPr>
              <a:spLocks noChangeArrowheads="1"/>
            </p:cNvSpPr>
            <p:nvPr/>
          </p:nvSpPr>
          <p:spPr bwMode="auto">
            <a:xfrm>
              <a:off x="47512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48" name="Rectangle 9"/>
            <p:cNvSpPr>
              <a:spLocks noChangeArrowheads="1"/>
            </p:cNvSpPr>
            <p:nvPr/>
          </p:nvSpPr>
          <p:spPr bwMode="auto">
            <a:xfrm>
              <a:off x="52084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49" name="Rectangle 10"/>
            <p:cNvSpPr>
              <a:spLocks noChangeArrowheads="1"/>
            </p:cNvSpPr>
            <p:nvPr/>
          </p:nvSpPr>
          <p:spPr bwMode="auto">
            <a:xfrm>
              <a:off x="56656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50" name="Rectangle 11"/>
            <p:cNvSpPr>
              <a:spLocks noChangeArrowheads="1"/>
            </p:cNvSpPr>
            <p:nvPr/>
          </p:nvSpPr>
          <p:spPr bwMode="auto">
            <a:xfrm>
              <a:off x="61228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51" name="Rectangle 12"/>
            <p:cNvSpPr>
              <a:spLocks noChangeArrowheads="1"/>
            </p:cNvSpPr>
            <p:nvPr/>
          </p:nvSpPr>
          <p:spPr bwMode="auto">
            <a:xfrm>
              <a:off x="65800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52" name="Rectangle 13"/>
            <p:cNvSpPr>
              <a:spLocks noChangeArrowheads="1"/>
            </p:cNvSpPr>
            <p:nvPr/>
          </p:nvSpPr>
          <p:spPr bwMode="auto">
            <a:xfrm>
              <a:off x="70372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53" name="Rectangle 14"/>
            <p:cNvSpPr>
              <a:spLocks noChangeArrowheads="1"/>
            </p:cNvSpPr>
            <p:nvPr/>
          </p:nvSpPr>
          <p:spPr bwMode="auto">
            <a:xfrm>
              <a:off x="74944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54" name="Text Box 15"/>
            <p:cNvSpPr txBox="1">
              <a:spLocks noChangeArrowheads="1"/>
            </p:cNvSpPr>
            <p:nvPr/>
          </p:nvSpPr>
          <p:spPr bwMode="auto">
            <a:xfrm>
              <a:off x="34558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0</a:t>
              </a:r>
            </a:p>
          </p:txBody>
        </p:sp>
        <p:sp>
          <p:nvSpPr>
            <p:cNvPr id="10255" name="Text Box 16"/>
            <p:cNvSpPr txBox="1">
              <a:spLocks noChangeArrowheads="1"/>
            </p:cNvSpPr>
            <p:nvPr/>
          </p:nvSpPr>
          <p:spPr bwMode="auto">
            <a:xfrm>
              <a:off x="39130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1</a:t>
              </a:r>
            </a:p>
          </p:txBody>
        </p:sp>
        <p:sp>
          <p:nvSpPr>
            <p:cNvPr id="10256" name="Text Box 17"/>
            <p:cNvSpPr txBox="1">
              <a:spLocks noChangeArrowheads="1"/>
            </p:cNvSpPr>
            <p:nvPr/>
          </p:nvSpPr>
          <p:spPr bwMode="auto">
            <a:xfrm>
              <a:off x="43702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2</a:t>
              </a:r>
            </a:p>
          </p:txBody>
        </p:sp>
        <p:sp>
          <p:nvSpPr>
            <p:cNvPr id="10257" name="Text Box 18"/>
            <p:cNvSpPr txBox="1">
              <a:spLocks noChangeArrowheads="1"/>
            </p:cNvSpPr>
            <p:nvPr/>
          </p:nvSpPr>
          <p:spPr bwMode="auto">
            <a:xfrm>
              <a:off x="48274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3</a:t>
              </a:r>
            </a:p>
          </p:txBody>
        </p:sp>
        <p:sp>
          <p:nvSpPr>
            <p:cNvPr id="10258" name="Text Box 19"/>
            <p:cNvSpPr txBox="1">
              <a:spLocks noChangeArrowheads="1"/>
            </p:cNvSpPr>
            <p:nvPr/>
          </p:nvSpPr>
          <p:spPr bwMode="auto">
            <a:xfrm>
              <a:off x="52846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4</a:t>
              </a:r>
            </a:p>
          </p:txBody>
        </p:sp>
        <p:sp>
          <p:nvSpPr>
            <p:cNvPr id="10259" name="Text Box 20"/>
            <p:cNvSpPr txBox="1">
              <a:spLocks noChangeArrowheads="1"/>
            </p:cNvSpPr>
            <p:nvPr/>
          </p:nvSpPr>
          <p:spPr bwMode="auto">
            <a:xfrm>
              <a:off x="57418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5</a:t>
              </a:r>
            </a:p>
          </p:txBody>
        </p:sp>
        <p:sp>
          <p:nvSpPr>
            <p:cNvPr id="10260" name="Text Box 21"/>
            <p:cNvSpPr txBox="1">
              <a:spLocks noChangeArrowheads="1"/>
            </p:cNvSpPr>
            <p:nvPr/>
          </p:nvSpPr>
          <p:spPr bwMode="auto">
            <a:xfrm>
              <a:off x="61990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6</a:t>
              </a:r>
            </a:p>
          </p:txBody>
        </p:sp>
        <p:sp>
          <p:nvSpPr>
            <p:cNvPr id="10261" name="Text Box 22"/>
            <p:cNvSpPr txBox="1">
              <a:spLocks noChangeArrowheads="1"/>
            </p:cNvSpPr>
            <p:nvPr/>
          </p:nvSpPr>
          <p:spPr bwMode="auto">
            <a:xfrm>
              <a:off x="66562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7</a:t>
              </a:r>
            </a:p>
          </p:txBody>
        </p:sp>
        <p:sp>
          <p:nvSpPr>
            <p:cNvPr id="10262" name="Text Box 23"/>
            <p:cNvSpPr txBox="1">
              <a:spLocks noChangeArrowheads="1"/>
            </p:cNvSpPr>
            <p:nvPr/>
          </p:nvSpPr>
          <p:spPr bwMode="auto">
            <a:xfrm>
              <a:off x="71134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8</a:t>
              </a:r>
            </a:p>
          </p:txBody>
        </p:sp>
        <p:sp>
          <p:nvSpPr>
            <p:cNvPr id="10263" name="Text Box 24"/>
            <p:cNvSpPr txBox="1">
              <a:spLocks noChangeArrowheads="1"/>
            </p:cNvSpPr>
            <p:nvPr/>
          </p:nvSpPr>
          <p:spPr bwMode="auto">
            <a:xfrm>
              <a:off x="75706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9</a:t>
              </a:r>
            </a:p>
          </p:txBody>
        </p:sp>
        <p:sp>
          <p:nvSpPr>
            <p:cNvPr id="10264" name="Text Box 25"/>
            <p:cNvSpPr txBox="1">
              <a:spLocks noChangeArrowheads="1"/>
            </p:cNvSpPr>
            <p:nvPr/>
          </p:nvSpPr>
          <p:spPr bwMode="auto">
            <a:xfrm>
              <a:off x="2922494" y="4464424"/>
              <a:ext cx="304800" cy="369888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S</a:t>
              </a:r>
            </a:p>
          </p:txBody>
        </p:sp>
        <p:cxnSp>
          <p:nvCxnSpPr>
            <p:cNvPr id="10265" name="AutoShape 26"/>
            <p:cNvCxnSpPr>
              <a:cxnSpLocks noChangeShapeType="1"/>
              <a:stCxn id="10264" idx="3"/>
              <a:endCxn id="10244" idx="2"/>
            </p:cNvCxnSpPr>
            <p:nvPr/>
          </p:nvCxnSpPr>
          <p:spPr bwMode="auto">
            <a:xfrm flipV="1">
              <a:off x="3227294" y="4312024"/>
              <a:ext cx="381000" cy="338138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sp>
          <p:nvSpPr>
            <p:cNvPr id="10266" name="Rectangle 27"/>
            <p:cNvSpPr>
              <a:spLocks noChangeArrowheads="1"/>
            </p:cNvSpPr>
            <p:nvPr/>
          </p:nvSpPr>
          <p:spPr bwMode="auto">
            <a:xfrm>
              <a:off x="79516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67" name="Rectangle 28"/>
            <p:cNvSpPr>
              <a:spLocks noChangeArrowheads="1"/>
            </p:cNvSpPr>
            <p:nvPr/>
          </p:nvSpPr>
          <p:spPr bwMode="auto">
            <a:xfrm>
              <a:off x="2922494" y="3931024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268" name="Text Box 29"/>
            <p:cNvSpPr txBox="1">
              <a:spLocks noChangeArrowheads="1"/>
            </p:cNvSpPr>
            <p:nvPr/>
          </p:nvSpPr>
          <p:spPr bwMode="auto">
            <a:xfrm>
              <a:off x="79516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…</a:t>
              </a:r>
            </a:p>
          </p:txBody>
        </p:sp>
        <p:sp>
          <p:nvSpPr>
            <p:cNvPr id="10269" name="Text Box 30"/>
            <p:cNvSpPr txBox="1">
              <a:spLocks noChangeArrowheads="1"/>
            </p:cNvSpPr>
            <p:nvPr/>
          </p:nvSpPr>
          <p:spPr bwMode="auto">
            <a:xfrm>
              <a:off x="2998694" y="3931025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…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err="1"/>
              <a:t>Ví</a:t>
            </a:r>
            <a:r>
              <a:rPr lang="en-US"/>
              <a:t> </a:t>
            </a:r>
            <a:r>
              <a:rPr lang="en-US" err="1"/>
              <a:t>dụ</a:t>
            </a:r>
            <a:r>
              <a:rPr lang="en-US"/>
              <a:t> - </a:t>
            </a:r>
            <a:r>
              <a:rPr lang="en-US" err="1"/>
              <a:t>hiển</a:t>
            </a:r>
            <a:r>
              <a:rPr lang="en-US"/>
              <a:t> </a:t>
            </a:r>
            <a:r>
              <a:rPr lang="en-US" err="1"/>
              <a:t>thị</a:t>
            </a:r>
            <a:r>
              <a:rPr lang="en-US"/>
              <a:t> </a:t>
            </a:r>
            <a:r>
              <a:rPr lang="en-US" err="1"/>
              <a:t>mảng</a:t>
            </a:r>
            <a:r>
              <a:rPr lang="en-US"/>
              <a:t> </a:t>
            </a:r>
            <a:r>
              <a:rPr lang="en-US" err="1"/>
              <a:t>theo</a:t>
            </a:r>
            <a:r>
              <a:rPr lang="en-US"/>
              <a:t> </a:t>
            </a:r>
            <a:r>
              <a:rPr lang="en-US" err="1"/>
              <a:t>chiều</a:t>
            </a:r>
            <a:r>
              <a:rPr lang="en-US"/>
              <a:t> </a:t>
            </a:r>
            <a:r>
              <a:rPr lang="en-US" err="1"/>
              <a:t>ngược</a:t>
            </a: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sz="quarter" idx="13"/>
          </p:nvPr>
        </p:nvSpPr>
        <p:spPr>
          <a:xfrm>
            <a:off x="5719312" y="1058844"/>
            <a:ext cx="6133951" cy="4909124"/>
          </a:xfrm>
          <a:ln w="28575"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700">
                <a:solidFill>
                  <a:srgbClr val="808080"/>
                </a:solidFill>
                <a:latin typeface="Cascadia Mono" panose="020B0609020000020004" pitchFamily="49" charset="0"/>
              </a:rPr>
              <a:t>#include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700">
                <a:solidFill>
                  <a:srgbClr val="A31515"/>
                </a:solidFill>
                <a:latin typeface="Cascadia Mono" panose="020B0609020000020004" pitchFamily="49" charset="0"/>
              </a:rPr>
              <a:t>&lt;</a:t>
            </a:r>
            <a:r>
              <a:rPr lang="en-US" sz="1700" err="1">
                <a:solidFill>
                  <a:srgbClr val="A31515"/>
                </a:solidFill>
                <a:latin typeface="Cascadia Mono" panose="020B0609020000020004" pitchFamily="49" charset="0"/>
              </a:rPr>
              <a:t>stdio.h</a:t>
            </a:r>
            <a:r>
              <a:rPr lang="en-US" sz="1700">
                <a:solidFill>
                  <a:srgbClr val="A31515"/>
                </a:solidFill>
                <a:latin typeface="Cascadia Mono" panose="020B0609020000020004" pitchFamily="49" charset="0"/>
              </a:rPr>
              <a:t>&gt;</a:t>
            </a:r>
            <a:endParaRPr lang="en-US" sz="17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endParaRPr lang="en-US" sz="17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70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 main(</a:t>
            </a:r>
            <a:r>
              <a:rPr lang="en-US" sz="170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70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70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, A[10];</a:t>
            </a:r>
          </a:p>
          <a:p>
            <a:pPr marL="0" indent="0">
              <a:buNone/>
            </a:pPr>
            <a:endParaRPr lang="en-US" sz="17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7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700">
                <a:solidFill>
                  <a:srgbClr val="A31515"/>
                </a:solidFill>
                <a:latin typeface="Cascadia Mono" panose="020B0609020000020004" pitchFamily="49" charset="0"/>
              </a:rPr>
              <a:t>"please enter 10 numbers:\n"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nn-NO" sz="17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nn-NO" sz="170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nn-NO" sz="1700">
                <a:solidFill>
                  <a:srgbClr val="000000"/>
                </a:solidFill>
                <a:latin typeface="Cascadia Mono" panose="020B0609020000020004" pitchFamily="49" charset="0"/>
              </a:rPr>
              <a:t> (i = 0; i &lt; 10; i++)</a:t>
            </a:r>
          </a:p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700" err="1">
                <a:solidFill>
                  <a:srgbClr val="000000"/>
                </a:solidFill>
                <a:latin typeface="Cascadia Mono" panose="020B0609020000020004" pitchFamily="49" charset="0"/>
              </a:rPr>
              <a:t>scanf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700">
                <a:solidFill>
                  <a:srgbClr val="A31515"/>
                </a:solidFill>
                <a:latin typeface="Cascadia Mono" panose="020B0609020000020004" pitchFamily="49" charset="0"/>
              </a:rPr>
              <a:t>"%f"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, &amp;A[</a:t>
            </a:r>
            <a:r>
              <a:rPr lang="en-US" sz="170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]);</a:t>
            </a:r>
          </a:p>
          <a:p>
            <a:pPr marL="0" indent="0">
              <a:buNone/>
            </a:pPr>
            <a:endParaRPr lang="en-US" sz="17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7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700">
                <a:solidFill>
                  <a:srgbClr val="A31515"/>
                </a:solidFill>
                <a:latin typeface="Cascadia Mono" panose="020B0609020000020004" pitchFamily="49" charset="0"/>
              </a:rPr>
              <a:t>"numbers in reversed order:\n"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nn-NO" sz="17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nn-NO" sz="170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nn-NO" sz="1700">
                <a:solidFill>
                  <a:srgbClr val="000000"/>
                </a:solidFill>
                <a:latin typeface="Cascadia Mono" panose="020B0609020000020004" pitchFamily="49" charset="0"/>
              </a:rPr>
              <a:t> (i = 9; i &gt;= 0; i--)</a:t>
            </a:r>
          </a:p>
          <a:p>
            <a:pPr marL="0" indent="0">
              <a:buNone/>
            </a:pPr>
            <a:r>
              <a:rPr lang="pt-BR" sz="1700">
                <a:solidFill>
                  <a:srgbClr val="000000"/>
                </a:solidFill>
                <a:latin typeface="Cascadia Mono" panose="020B0609020000020004" pitchFamily="49" charset="0"/>
              </a:rPr>
              <a:t>        printf(</a:t>
            </a:r>
            <a:r>
              <a:rPr lang="pt-BR" sz="1700">
                <a:solidFill>
                  <a:srgbClr val="A31515"/>
                </a:solidFill>
                <a:latin typeface="Cascadia Mono" panose="020B0609020000020004" pitchFamily="49" charset="0"/>
              </a:rPr>
              <a:t>"%0.4f\n"</a:t>
            </a:r>
            <a:r>
              <a:rPr lang="pt-BR" sz="1700">
                <a:solidFill>
                  <a:srgbClr val="000000"/>
                </a:solidFill>
                <a:latin typeface="Cascadia Mono" panose="020B0609020000020004" pitchFamily="49" charset="0"/>
              </a:rPr>
              <a:t>, A[i]);</a:t>
            </a:r>
          </a:p>
          <a:p>
            <a:pPr marL="0" indent="0">
              <a:buNone/>
            </a:pPr>
            <a:endParaRPr lang="en-US" sz="17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70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 0;</a:t>
            </a:r>
          </a:p>
          <a:p>
            <a:pPr marL="0" indent="0">
              <a:buNone/>
            </a:pPr>
            <a:r>
              <a:rPr lang="en-US" sz="170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eaLnBrk="1" hangingPunct="1">
              <a:lnSpc>
                <a:spcPct val="80000"/>
              </a:lnSpc>
            </a:pPr>
            <a:endParaRPr lang="en-US" sz="1800" b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B87807-D4B0-EA1F-5419-552652983947}"/>
              </a:ext>
            </a:extLst>
          </p:cNvPr>
          <p:cNvSpPr txBox="1"/>
          <p:nvPr/>
        </p:nvSpPr>
        <p:spPr>
          <a:xfrm>
            <a:off x="338737" y="1449238"/>
            <a:ext cx="51821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err="1"/>
              <a:t>Ví</a:t>
            </a:r>
            <a:r>
              <a:rPr lang="en-US" sz="2400"/>
              <a:t> </a:t>
            </a:r>
            <a:r>
              <a:rPr lang="en-US" sz="2400" err="1"/>
              <a:t>dụ</a:t>
            </a:r>
            <a:r>
              <a:rPr lang="en-US" sz="2400"/>
              <a:t> 1. </a:t>
            </a:r>
            <a:br>
              <a:rPr lang="en-US" sz="2400"/>
            </a:br>
            <a:r>
              <a:rPr lang="en-US" sz="2400"/>
              <a:t>Viết </a:t>
            </a:r>
            <a:r>
              <a:rPr lang="en-US" sz="2400" err="1"/>
              <a:t>chương</a:t>
            </a:r>
            <a:r>
              <a:rPr lang="en-US" sz="2400"/>
              <a:t> </a:t>
            </a:r>
            <a:r>
              <a:rPr lang="en-US" sz="2400" err="1"/>
              <a:t>trình</a:t>
            </a:r>
            <a:r>
              <a:rPr lang="en-US" sz="2400"/>
              <a:t> </a:t>
            </a:r>
            <a:r>
              <a:rPr lang="en-US" sz="2400" err="1"/>
              <a:t>nhập</a:t>
            </a:r>
            <a:r>
              <a:rPr lang="en-US" sz="2400"/>
              <a:t> vào 1 </a:t>
            </a:r>
            <a:r>
              <a:rPr lang="en-US" sz="2400" err="1"/>
              <a:t>mảng</a:t>
            </a:r>
            <a:r>
              <a:rPr lang="en-US" sz="2400"/>
              <a:t> 10 số </a:t>
            </a:r>
            <a:r>
              <a:rPr lang="en-US" sz="2400" err="1"/>
              <a:t>thực</a:t>
            </a:r>
            <a:r>
              <a:rPr lang="en-US" sz="2400"/>
              <a:t> từ </a:t>
            </a:r>
            <a:r>
              <a:rPr lang="en-US" sz="2400" err="1"/>
              <a:t>bàn</a:t>
            </a:r>
            <a:r>
              <a:rPr lang="en-US" sz="2400"/>
              <a:t> </a:t>
            </a:r>
            <a:r>
              <a:rPr lang="en-US" sz="2400" err="1"/>
              <a:t>phím</a:t>
            </a:r>
            <a:r>
              <a:rPr lang="en-US" sz="2400"/>
              <a:t> và in </a:t>
            </a:r>
            <a:r>
              <a:rPr lang="en-US" sz="2400" err="1"/>
              <a:t>ra</a:t>
            </a:r>
            <a:r>
              <a:rPr lang="en-US" sz="2400"/>
              <a:t> các giá </a:t>
            </a:r>
            <a:r>
              <a:rPr lang="en-US" sz="2400" err="1"/>
              <a:t>trị</a:t>
            </a:r>
            <a:r>
              <a:rPr lang="en-US" sz="2400"/>
              <a:t> </a:t>
            </a:r>
            <a:r>
              <a:rPr lang="en-US" sz="2400" err="1"/>
              <a:t>vừa</a:t>
            </a:r>
            <a:r>
              <a:rPr lang="en-US" sz="2400"/>
              <a:t> </a:t>
            </a:r>
            <a:r>
              <a:rPr lang="en-US" sz="2400" err="1"/>
              <a:t>nhập</a:t>
            </a:r>
            <a:r>
              <a:rPr lang="en-US" sz="2400"/>
              <a:t> </a:t>
            </a:r>
            <a:r>
              <a:rPr lang="en-US" sz="2400" err="1"/>
              <a:t>theo</a:t>
            </a:r>
            <a:r>
              <a:rPr lang="en-US" sz="2400"/>
              <a:t> </a:t>
            </a:r>
            <a:r>
              <a:rPr lang="en-US" sz="2400" err="1"/>
              <a:t>thứ</a:t>
            </a:r>
            <a:r>
              <a:rPr lang="en-US" sz="2400"/>
              <a:t> </a:t>
            </a:r>
            <a:r>
              <a:rPr lang="en-US" sz="2400" err="1"/>
              <a:t>tự</a:t>
            </a:r>
            <a:r>
              <a:rPr lang="en-US" sz="2400"/>
              <a:t> </a:t>
            </a:r>
            <a:r>
              <a:rPr lang="en-US" sz="2400" err="1"/>
              <a:t>đảo</a:t>
            </a:r>
            <a:r>
              <a:rPr lang="en-US" sz="2400"/>
              <a:t> </a:t>
            </a:r>
            <a:r>
              <a:rPr lang="en-US" sz="2400" err="1"/>
              <a:t>ngược</a:t>
            </a:r>
            <a:r>
              <a:rPr lang="en-US" sz="2400"/>
              <a:t>.</a:t>
            </a:r>
            <a:br>
              <a:rPr lang="en-US" sz="2400"/>
            </a:br>
            <a:r>
              <a:rPr lang="en-US" sz="2400"/>
              <a:t>Các giá </a:t>
            </a:r>
            <a:r>
              <a:rPr lang="en-US" sz="2400" err="1"/>
              <a:t>trị</a:t>
            </a:r>
            <a:r>
              <a:rPr lang="en-US" sz="2400"/>
              <a:t> in </a:t>
            </a:r>
            <a:r>
              <a:rPr lang="en-US" sz="2400" err="1"/>
              <a:t>ra</a:t>
            </a:r>
            <a:r>
              <a:rPr lang="en-US" sz="2400"/>
              <a:t> lấy tới 4 </a:t>
            </a:r>
            <a:r>
              <a:rPr lang="en-US" sz="2400" err="1"/>
              <a:t>chữ</a:t>
            </a:r>
            <a:r>
              <a:rPr lang="en-US" sz="2400"/>
              <a:t> số </a:t>
            </a:r>
            <a:r>
              <a:rPr lang="en-US" sz="2400" err="1"/>
              <a:t>thập</a:t>
            </a:r>
            <a:r>
              <a:rPr lang="en-US" sz="2400"/>
              <a:t> </a:t>
            </a:r>
            <a:r>
              <a:rPr lang="en-US" sz="2400" err="1"/>
              <a:t>phân</a:t>
            </a:r>
            <a:endParaRPr lang="en-US"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1F16F-F676-BFB1-89BD-A00C5EE7A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tập</a:t>
            </a:r>
            <a:r>
              <a:rPr lang="en-US"/>
              <a:t> </a:t>
            </a:r>
            <a:r>
              <a:rPr lang="en-US" err="1"/>
              <a:t>ứng</a:t>
            </a:r>
            <a:r>
              <a:rPr lang="en-US"/>
              <a:t> </a:t>
            </a:r>
            <a:r>
              <a:rPr lang="en-US" err="1"/>
              <a:t>dụng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74DAE-E6AF-461E-EDFE-6A42E67E8C4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400" err="1">
                <a:latin typeface="+mn-lt"/>
              </a:rPr>
              <a:t>Bài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tập</a:t>
            </a:r>
            <a:r>
              <a:rPr lang="en-US" sz="2400">
                <a:latin typeface="+mn-lt"/>
              </a:rPr>
              <a:t> 1. Với </a:t>
            </a:r>
            <a:r>
              <a:rPr lang="en-US" sz="2400" err="1">
                <a:latin typeface="+mn-lt"/>
              </a:rPr>
              <a:t>danh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sách</a:t>
            </a:r>
            <a:r>
              <a:rPr lang="en-US" sz="2400">
                <a:latin typeface="+mn-lt"/>
              </a:rPr>
              <a:t> các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r>
              <a:rPr lang="en-US" sz="2400">
                <a:latin typeface="+mn-lt"/>
              </a:rPr>
              <a:t> đã </a:t>
            </a:r>
            <a:r>
              <a:rPr lang="en-US" sz="2400" err="1">
                <a:latin typeface="+mn-lt"/>
              </a:rPr>
              <a:t>nhập</a:t>
            </a:r>
            <a:r>
              <a:rPr lang="en-US" sz="2400">
                <a:latin typeface="+mn-lt"/>
              </a:rPr>
              <a:t> trong </a:t>
            </a:r>
            <a:r>
              <a:rPr lang="en-US" sz="2400" err="1">
                <a:latin typeface="+mn-lt"/>
              </a:rPr>
              <a:t>Ví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dụ</a:t>
            </a:r>
            <a:r>
              <a:rPr lang="en-US" sz="2400">
                <a:latin typeface="+mn-lt"/>
              </a:rPr>
              <a:t> 1, </a:t>
            </a:r>
            <a:r>
              <a:rPr lang="en-US" sz="2400" err="1">
                <a:latin typeface="+mn-lt"/>
              </a:rPr>
              <a:t>hãy</a:t>
            </a:r>
            <a:r>
              <a:rPr lang="en-US" sz="2400">
                <a:latin typeface="+mn-lt"/>
              </a:rPr>
              <a:t> in </a:t>
            </a:r>
            <a:r>
              <a:rPr lang="en-US" sz="2400" err="1">
                <a:latin typeface="+mn-lt"/>
              </a:rPr>
              <a:t>ra</a:t>
            </a:r>
            <a:r>
              <a:rPr lang="en-US" sz="2400">
                <a:latin typeface="+mn-lt"/>
              </a:rPr>
              <a:t> (các)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r>
              <a:rPr lang="en-US" sz="2400">
                <a:latin typeface="+mn-lt"/>
              </a:rPr>
              <a:t> có giá </a:t>
            </a:r>
            <a:r>
              <a:rPr lang="en-US" sz="2400" err="1">
                <a:latin typeface="+mn-lt"/>
              </a:rPr>
              <a:t>trị</a:t>
            </a:r>
            <a:r>
              <a:rPr lang="en-US" sz="2400">
                <a:latin typeface="+mn-lt"/>
              </a:rPr>
              <a:t> gần </a:t>
            </a:r>
            <a:r>
              <a:rPr lang="en-US" sz="2400" err="1">
                <a:latin typeface="+mn-lt"/>
              </a:rPr>
              <a:t>nhất</a:t>
            </a:r>
            <a:r>
              <a:rPr lang="en-US" sz="2400">
                <a:latin typeface="+mn-lt"/>
              </a:rPr>
              <a:t> với giá </a:t>
            </a:r>
            <a:r>
              <a:rPr lang="en-US" sz="2400" err="1">
                <a:latin typeface="+mn-lt"/>
              </a:rPr>
              <a:t>trị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trung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bình</a:t>
            </a:r>
            <a:r>
              <a:rPr lang="en-US" sz="2400">
                <a:latin typeface="+mn-lt"/>
              </a:rPr>
              <a:t> các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r>
              <a:rPr lang="en-US" sz="2400">
                <a:latin typeface="+mn-lt"/>
              </a:rPr>
              <a:t> của </a:t>
            </a:r>
            <a:r>
              <a:rPr lang="en-US" sz="2400" err="1">
                <a:latin typeface="+mn-lt"/>
              </a:rPr>
              <a:t>dãy</a:t>
            </a:r>
            <a:r>
              <a:rPr lang="en-US" sz="2400">
                <a:latin typeface="+mn-lt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01F32F-3AC6-7D20-B05E-E445D03BE543}"/>
              </a:ext>
            </a:extLst>
          </p:cNvPr>
          <p:cNvSpPr txBox="1"/>
          <p:nvPr/>
        </p:nvSpPr>
        <p:spPr>
          <a:xfrm>
            <a:off x="612475" y="2458528"/>
            <a:ext cx="1144678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err="1"/>
              <a:t>Gợi</a:t>
            </a:r>
            <a:r>
              <a:rPr lang="en-US" sz="2400"/>
              <a:t> ý</a:t>
            </a:r>
          </a:p>
          <a:p>
            <a:pPr marL="342900" indent="-342900">
              <a:buAutoNum type="arabicPeriod"/>
            </a:pPr>
            <a:r>
              <a:rPr lang="en-US" sz="2400"/>
              <a:t>Tính giá </a:t>
            </a:r>
            <a:r>
              <a:rPr lang="en-US" sz="2400" err="1"/>
              <a:t>trị</a:t>
            </a:r>
            <a:r>
              <a:rPr lang="en-US" sz="2400"/>
              <a:t> </a:t>
            </a:r>
            <a:r>
              <a:rPr lang="en-US" sz="2400" err="1"/>
              <a:t>trung</a:t>
            </a:r>
            <a:r>
              <a:rPr lang="en-US" sz="2400"/>
              <a:t> </a:t>
            </a:r>
            <a:r>
              <a:rPr lang="en-US" sz="2400" err="1"/>
              <a:t>bình</a:t>
            </a:r>
            <a:r>
              <a:rPr lang="en-US" sz="2400"/>
              <a:t> </a:t>
            </a:r>
            <a:r>
              <a:rPr lang="en-US" sz="2400" err="1"/>
              <a:t>dãy</a:t>
            </a:r>
            <a:r>
              <a:rPr lang="en-US" sz="2400"/>
              <a:t> – average</a:t>
            </a:r>
          </a:p>
          <a:p>
            <a:pPr marL="342900" indent="-342900">
              <a:buAutoNum type="arabicPeriod"/>
            </a:pPr>
            <a:r>
              <a:rPr lang="en-US" sz="2400" err="1"/>
              <a:t>Duyệt</a:t>
            </a:r>
            <a:r>
              <a:rPr lang="en-US" sz="2400"/>
              <a:t> </a:t>
            </a:r>
            <a:r>
              <a:rPr lang="en-US" sz="2400" err="1"/>
              <a:t>dãy</a:t>
            </a:r>
            <a:r>
              <a:rPr lang="en-US" sz="2400"/>
              <a:t>, so </a:t>
            </a:r>
            <a:r>
              <a:rPr lang="en-US" sz="2400" err="1"/>
              <a:t>sánh</a:t>
            </a:r>
            <a:r>
              <a:rPr lang="en-US" sz="2400"/>
              <a:t> giá </a:t>
            </a:r>
            <a:r>
              <a:rPr lang="en-US" sz="2400" err="1"/>
              <a:t>trị</a:t>
            </a:r>
            <a:r>
              <a:rPr lang="en-US" sz="2400"/>
              <a:t> </a:t>
            </a:r>
            <a:r>
              <a:rPr lang="en-US" sz="2400" err="1"/>
              <a:t>lệch</a:t>
            </a:r>
            <a:r>
              <a:rPr lang="en-US" sz="2400"/>
              <a:t> của các </a:t>
            </a:r>
            <a:r>
              <a:rPr lang="en-US" sz="2400" err="1"/>
              <a:t>phần</a:t>
            </a:r>
            <a:r>
              <a:rPr lang="en-US" sz="2400"/>
              <a:t> </a:t>
            </a:r>
            <a:r>
              <a:rPr lang="en-US" sz="2400" err="1"/>
              <a:t>tử</a:t>
            </a:r>
            <a:r>
              <a:rPr lang="en-US" sz="2400"/>
              <a:t> với giá </a:t>
            </a:r>
            <a:r>
              <a:rPr lang="en-US" sz="2400" err="1"/>
              <a:t>trị</a:t>
            </a:r>
            <a:r>
              <a:rPr lang="en-US" sz="2400"/>
              <a:t> </a:t>
            </a:r>
            <a:r>
              <a:rPr lang="en-US" sz="2400" err="1"/>
              <a:t>trung</a:t>
            </a:r>
            <a:r>
              <a:rPr lang="en-US" sz="2400"/>
              <a:t> </a:t>
            </a:r>
            <a:r>
              <a:rPr lang="en-US" sz="2400" err="1"/>
              <a:t>bình</a:t>
            </a:r>
            <a:r>
              <a:rPr lang="en-US" sz="2400"/>
              <a:t> average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err="1"/>
              <a:t>Ghi</a:t>
            </a:r>
            <a:r>
              <a:rPr lang="en-US" sz="2400"/>
              <a:t> </a:t>
            </a:r>
            <a:r>
              <a:rPr lang="en-US" sz="2400" err="1"/>
              <a:t>nhận</a:t>
            </a:r>
            <a:r>
              <a:rPr lang="en-US" sz="2400"/>
              <a:t> giá </a:t>
            </a:r>
            <a:r>
              <a:rPr lang="en-US" sz="2400" err="1"/>
              <a:t>trị</a:t>
            </a:r>
            <a:r>
              <a:rPr lang="en-US" sz="2400"/>
              <a:t> </a:t>
            </a:r>
            <a:r>
              <a:rPr lang="en-US" sz="2400" err="1"/>
              <a:t>chênh</a:t>
            </a:r>
            <a:r>
              <a:rPr lang="en-US" sz="2400"/>
              <a:t> </a:t>
            </a:r>
            <a:r>
              <a:rPr lang="en-US" sz="2400" err="1"/>
              <a:t>lệch</a:t>
            </a:r>
            <a:r>
              <a:rPr lang="en-US" sz="2400"/>
              <a:t> nhỏ </a:t>
            </a:r>
            <a:r>
              <a:rPr lang="en-US" sz="2400" err="1"/>
              <a:t>nhất</a:t>
            </a:r>
            <a:r>
              <a:rPr lang="en-US" sz="2400"/>
              <a:t> là </a:t>
            </a:r>
            <a:r>
              <a:rPr lang="en-US" sz="2400" err="1"/>
              <a:t>mindiff</a:t>
            </a:r>
            <a:endParaRPr lang="en-US" sz="2400"/>
          </a:p>
          <a:p>
            <a:pPr marL="342900" indent="-342900">
              <a:buAutoNum type="arabicPeriod"/>
            </a:pPr>
            <a:r>
              <a:rPr lang="en-US" sz="2400" err="1"/>
              <a:t>Duyệt</a:t>
            </a:r>
            <a:r>
              <a:rPr lang="en-US" sz="2400"/>
              <a:t> lại </a:t>
            </a:r>
            <a:r>
              <a:rPr lang="en-US" sz="2400" err="1"/>
              <a:t>dãy</a:t>
            </a:r>
            <a:r>
              <a:rPr lang="en-US" sz="2400"/>
              <a:t> lần nữa, in </a:t>
            </a:r>
            <a:r>
              <a:rPr lang="en-US" sz="2400" err="1"/>
              <a:t>ra</a:t>
            </a:r>
            <a:r>
              <a:rPr lang="en-US" sz="2400"/>
              <a:t> các </a:t>
            </a:r>
            <a:r>
              <a:rPr lang="en-US" sz="2400" err="1"/>
              <a:t>phần</a:t>
            </a:r>
            <a:r>
              <a:rPr lang="en-US" sz="2400"/>
              <a:t> </a:t>
            </a:r>
            <a:r>
              <a:rPr lang="en-US" sz="2400" err="1"/>
              <a:t>tử</a:t>
            </a:r>
            <a:r>
              <a:rPr lang="en-US" sz="2400"/>
              <a:t> có giá </a:t>
            </a:r>
            <a:r>
              <a:rPr lang="en-US" sz="2400" err="1"/>
              <a:t>trị</a:t>
            </a:r>
            <a:r>
              <a:rPr lang="en-US" sz="2400"/>
              <a:t> </a:t>
            </a:r>
            <a:r>
              <a:rPr lang="en-US" sz="2400" err="1"/>
              <a:t>chênh</a:t>
            </a:r>
            <a:r>
              <a:rPr lang="en-US" sz="2400"/>
              <a:t> </a:t>
            </a:r>
            <a:r>
              <a:rPr lang="en-US" sz="2400" err="1"/>
              <a:t>lệch</a:t>
            </a:r>
            <a:r>
              <a:rPr lang="en-US" sz="2400"/>
              <a:t> so với average bằng </a:t>
            </a:r>
            <a:r>
              <a:rPr lang="en-US" sz="2400" err="1"/>
              <a:t>mindiff</a:t>
            </a:r>
            <a:endParaRPr lang="en-US" sz="2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C4224B-9226-315A-3F24-DF7B8A14CC54}"/>
              </a:ext>
            </a:extLst>
          </p:cNvPr>
          <p:cNvSpPr txBox="1"/>
          <p:nvPr/>
        </p:nvSpPr>
        <p:spPr>
          <a:xfrm>
            <a:off x="390171" y="4761781"/>
            <a:ext cx="116690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Chú ý:</a:t>
            </a:r>
          </a:p>
          <a:p>
            <a:r>
              <a:rPr lang="en-US" sz="2400" err="1"/>
              <a:t>Mảng</a:t>
            </a:r>
            <a:r>
              <a:rPr lang="en-US" sz="2400"/>
              <a:t> số </a:t>
            </a:r>
            <a:r>
              <a:rPr lang="en-US" sz="2400" err="1"/>
              <a:t>thực</a:t>
            </a:r>
            <a:r>
              <a:rPr lang="en-US" sz="2400"/>
              <a:t> có </a:t>
            </a:r>
            <a:r>
              <a:rPr lang="en-US" sz="2400" err="1"/>
              <a:t>sự</a:t>
            </a:r>
            <a:r>
              <a:rPr lang="en-US" sz="2400"/>
              <a:t> </a:t>
            </a:r>
            <a:r>
              <a:rPr lang="en-US" sz="2400" err="1"/>
              <a:t>sai</a:t>
            </a:r>
            <a:r>
              <a:rPr lang="en-US" sz="2400"/>
              <a:t> số do làm </a:t>
            </a:r>
            <a:r>
              <a:rPr lang="en-US" sz="2400" err="1"/>
              <a:t>tròn</a:t>
            </a:r>
            <a:r>
              <a:rPr lang="en-US" sz="2400"/>
              <a:t> nên </a:t>
            </a:r>
            <a:r>
              <a:rPr lang="en-US" sz="2400" err="1"/>
              <a:t>nếu</a:t>
            </a:r>
            <a:r>
              <a:rPr lang="en-US" sz="2400"/>
              <a:t> cần </a:t>
            </a:r>
            <a:r>
              <a:rPr lang="en-US" sz="2400" err="1"/>
              <a:t>chuyển</a:t>
            </a:r>
            <a:r>
              <a:rPr lang="en-US" sz="2400"/>
              <a:t> về số </a:t>
            </a:r>
            <a:r>
              <a:rPr lang="en-US" sz="2400" err="1"/>
              <a:t>nguyên</a:t>
            </a:r>
            <a:r>
              <a:rPr lang="en-US" sz="2400"/>
              <a:t> và </a:t>
            </a:r>
            <a:r>
              <a:rPr lang="en-US" sz="2400" err="1"/>
              <a:t>chấp</a:t>
            </a:r>
            <a:r>
              <a:rPr lang="en-US" sz="2400"/>
              <a:t> </a:t>
            </a:r>
            <a:r>
              <a:rPr lang="en-US" sz="2400" err="1"/>
              <a:t>nhận</a:t>
            </a:r>
            <a:r>
              <a:rPr lang="en-US" sz="2400"/>
              <a:t> </a:t>
            </a:r>
            <a:r>
              <a:rPr lang="en-US" sz="2400" err="1"/>
              <a:t>sai</a:t>
            </a:r>
            <a:r>
              <a:rPr lang="en-US" sz="2400"/>
              <a:t> số</a:t>
            </a:r>
            <a:br>
              <a:rPr lang="en-US" sz="2400"/>
            </a:br>
            <a:r>
              <a:rPr lang="en-US" sz="2400"/>
              <a:t>0.2 + 0.1 Không bằng 0.3 </a:t>
            </a:r>
          </a:p>
        </p:txBody>
      </p:sp>
    </p:spTree>
    <p:extLst>
      <p:ext uri="{BB962C8B-B14F-4D97-AF65-F5344CB8AC3E}">
        <p14:creationId xmlns:p14="http://schemas.microsoft.com/office/powerpoint/2010/main" val="80917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BBCC1-5AD3-C4AC-E2BB-71E4AE547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tập</a:t>
            </a:r>
            <a:r>
              <a:rPr lang="en-US"/>
              <a:t> </a:t>
            </a:r>
            <a:r>
              <a:rPr lang="en-US" err="1"/>
              <a:t>ứng</a:t>
            </a:r>
            <a:r>
              <a:rPr lang="en-US"/>
              <a:t> </a:t>
            </a:r>
            <a:r>
              <a:rPr lang="en-US" err="1"/>
              <a:t>dụng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1B453-8CDC-9AD2-7D80-29B84A85E0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err="1">
                <a:latin typeface="+mn-lt"/>
              </a:rPr>
              <a:t>Bài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tập</a:t>
            </a:r>
            <a:r>
              <a:rPr lang="en-US">
                <a:latin typeface="+mn-lt"/>
              </a:rPr>
              <a:t> 2. Viết </a:t>
            </a:r>
            <a:r>
              <a:rPr lang="en-US" err="1">
                <a:latin typeface="+mn-lt"/>
              </a:rPr>
              <a:t>chương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trình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nhập</a:t>
            </a:r>
            <a:r>
              <a:rPr lang="en-US">
                <a:latin typeface="+mn-lt"/>
              </a:rPr>
              <a:t> vào 1 </a:t>
            </a:r>
            <a:r>
              <a:rPr lang="en-US" err="1">
                <a:latin typeface="+mn-lt"/>
              </a:rPr>
              <a:t>xâu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ký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tự</a:t>
            </a:r>
            <a:r>
              <a:rPr lang="en-US">
                <a:latin typeface="+mn-lt"/>
              </a:rPr>
              <a:t> chỉ gồm các </a:t>
            </a:r>
            <a:r>
              <a:rPr lang="en-US" err="1">
                <a:latin typeface="+mn-lt"/>
              </a:rPr>
              <a:t>ký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tự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chữ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thường</a:t>
            </a:r>
            <a:r>
              <a:rPr lang="en-US">
                <a:latin typeface="+mn-lt"/>
              </a:rPr>
              <a:t>.</a:t>
            </a:r>
            <a:br>
              <a:rPr lang="en-US">
                <a:latin typeface="+mn-lt"/>
              </a:rPr>
            </a:br>
            <a:r>
              <a:rPr lang="en-US" err="1">
                <a:latin typeface="+mn-lt"/>
              </a:rPr>
              <a:t>Hãy</a:t>
            </a:r>
            <a:r>
              <a:rPr lang="en-US">
                <a:latin typeface="+mn-lt"/>
              </a:rPr>
              <a:t> in </a:t>
            </a:r>
            <a:r>
              <a:rPr lang="en-US" err="1">
                <a:latin typeface="+mn-lt"/>
              </a:rPr>
              <a:t>ra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tần</a:t>
            </a:r>
            <a:r>
              <a:rPr lang="en-US">
                <a:latin typeface="+mn-lt"/>
              </a:rPr>
              <a:t> số </a:t>
            </a:r>
            <a:r>
              <a:rPr lang="en-US" err="1">
                <a:latin typeface="+mn-lt"/>
              </a:rPr>
              <a:t>xuất</a:t>
            </a:r>
            <a:r>
              <a:rPr lang="en-US">
                <a:latin typeface="+mn-lt"/>
              </a:rPr>
              <a:t> hiện của các </a:t>
            </a:r>
            <a:r>
              <a:rPr lang="en-US" err="1">
                <a:latin typeface="+mn-lt"/>
              </a:rPr>
              <a:t>ký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tự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chữ</a:t>
            </a:r>
            <a:r>
              <a:rPr lang="en-US">
                <a:latin typeface="+mn-lt"/>
              </a:rPr>
              <a:t> cái trong </a:t>
            </a:r>
            <a:r>
              <a:rPr lang="en-US" err="1">
                <a:latin typeface="+mn-lt"/>
              </a:rPr>
              <a:t>xâu</a:t>
            </a:r>
            <a:r>
              <a:rPr lang="en-US">
                <a:latin typeface="+mn-lt"/>
              </a:rPr>
              <a:t>, </a:t>
            </a:r>
            <a:r>
              <a:rPr lang="en-US" err="1">
                <a:latin typeface="+mn-lt"/>
              </a:rPr>
              <a:t>bỏ</a:t>
            </a:r>
            <a:r>
              <a:rPr lang="en-US">
                <a:latin typeface="+mn-lt"/>
              </a:rPr>
              <a:t> qua các </a:t>
            </a:r>
            <a:r>
              <a:rPr lang="en-US" err="1">
                <a:latin typeface="+mn-lt"/>
              </a:rPr>
              <a:t>ký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tự</a:t>
            </a:r>
            <a:r>
              <a:rPr lang="en-US">
                <a:latin typeface="+mn-lt"/>
              </a:rPr>
              <a:t> không phải </a:t>
            </a:r>
            <a:r>
              <a:rPr lang="en-US" err="1">
                <a:latin typeface="+mn-lt"/>
              </a:rPr>
              <a:t>chữ</a:t>
            </a:r>
            <a:r>
              <a:rPr lang="en-US">
                <a:latin typeface="+mn-lt"/>
              </a:rPr>
              <a:t> cái</a:t>
            </a: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2338CD3A-FA7C-2568-259C-67069ED26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5752" y="1894343"/>
            <a:ext cx="5101686" cy="256381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err="1"/>
              <a:t>Kết</a:t>
            </a:r>
            <a:r>
              <a:rPr lang="en-US"/>
              <a:t> quả </a:t>
            </a:r>
            <a:r>
              <a:rPr lang="en-US" err="1"/>
              <a:t>hiển</a:t>
            </a:r>
            <a:r>
              <a:rPr lang="en-US"/>
              <a:t> thị với </a:t>
            </a:r>
            <a:r>
              <a:rPr lang="en-US" err="1"/>
              <a:t>xâu</a:t>
            </a:r>
            <a:r>
              <a:rPr lang="en-US"/>
              <a:t> </a:t>
            </a:r>
            <a:r>
              <a:rPr lang="en-US" err="1"/>
              <a:t>đầu</a:t>
            </a:r>
            <a:r>
              <a:rPr lang="en-US"/>
              <a:t> vào:  “hello, world!”</a:t>
            </a:r>
            <a:br>
              <a:rPr lang="en-US"/>
            </a:br>
            <a:br>
              <a:rPr lang="en-US"/>
            </a:br>
            <a:r>
              <a:rPr lang="en-US"/>
              <a:t>The letter 'd' appears 1 time(s).</a:t>
            </a:r>
          </a:p>
          <a:p>
            <a:r>
              <a:rPr lang="en-US"/>
              <a:t>The letter 'e' appears 1 time(s).</a:t>
            </a:r>
          </a:p>
          <a:p>
            <a:r>
              <a:rPr lang="en-US"/>
              <a:t>The letter 'h' appears 1 time(s).</a:t>
            </a:r>
          </a:p>
          <a:p>
            <a:r>
              <a:rPr lang="en-US"/>
              <a:t>The letter 'l' appears 3 time(s).</a:t>
            </a:r>
          </a:p>
          <a:p>
            <a:r>
              <a:rPr lang="en-US"/>
              <a:t>The letter 'o' appears 2 time(s).</a:t>
            </a:r>
          </a:p>
          <a:p>
            <a:r>
              <a:rPr lang="en-US"/>
              <a:t>The letter 'r' appears 1 time(s).</a:t>
            </a:r>
          </a:p>
          <a:p>
            <a:r>
              <a:rPr lang="en-US"/>
              <a:t>The letter 'w' appears 1 time(s).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5A2890-BA7E-2CF0-FC27-44DE84BC24E4}"/>
              </a:ext>
            </a:extLst>
          </p:cNvPr>
          <p:cNvSpPr txBox="1"/>
          <p:nvPr/>
        </p:nvSpPr>
        <p:spPr>
          <a:xfrm>
            <a:off x="224287" y="3681750"/>
            <a:ext cx="652146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err="1"/>
              <a:t>Gợi</a:t>
            </a:r>
            <a:r>
              <a:rPr lang="en-US" sz="2000"/>
              <a:t> ý: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Dùng </a:t>
            </a:r>
            <a:r>
              <a:rPr lang="en-US" sz="2000" err="1"/>
              <a:t>mảng</a:t>
            </a:r>
            <a:r>
              <a:rPr lang="en-US" sz="2000"/>
              <a:t> để </a:t>
            </a:r>
            <a:r>
              <a:rPr lang="en-US" sz="2000" err="1"/>
              <a:t>đếm</a:t>
            </a:r>
            <a:r>
              <a:rPr lang="en-US" sz="2000"/>
              <a:t> </a:t>
            </a:r>
            <a:r>
              <a:rPr lang="en-US" sz="2000" err="1"/>
              <a:t>tần</a:t>
            </a:r>
            <a:r>
              <a:rPr lang="en-US" sz="2000"/>
              <a:t> số </a:t>
            </a:r>
            <a:r>
              <a:rPr lang="en-US" sz="2000" err="1"/>
              <a:t>xuất</a:t>
            </a:r>
            <a:r>
              <a:rPr lang="en-US" sz="2000"/>
              <a:t> hiện các </a:t>
            </a:r>
            <a:r>
              <a:rPr lang="en-US" sz="2000" err="1"/>
              <a:t>ký</a:t>
            </a:r>
            <a:r>
              <a:rPr lang="en-US" sz="2000"/>
              <a:t> </a:t>
            </a:r>
            <a:r>
              <a:rPr lang="en-US" sz="2000" err="1"/>
              <a:t>tự</a:t>
            </a:r>
            <a:r>
              <a:rPr lang="en-US" sz="2000"/>
              <a:t> </a:t>
            </a:r>
            <a:r>
              <a:rPr lang="en-US" sz="2000" err="1"/>
              <a:t>chữ</a:t>
            </a:r>
            <a:r>
              <a:rPr lang="en-US" sz="2000"/>
              <a:t> cái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Có 26 </a:t>
            </a:r>
            <a:r>
              <a:rPr lang="en-US" sz="2000" err="1"/>
              <a:t>ký</a:t>
            </a:r>
            <a:r>
              <a:rPr lang="en-US" sz="2000"/>
              <a:t> </a:t>
            </a:r>
            <a:r>
              <a:rPr lang="en-US" sz="2000" err="1"/>
              <a:t>tự</a:t>
            </a:r>
            <a:r>
              <a:rPr lang="en-US" sz="2000"/>
              <a:t> </a:t>
            </a:r>
            <a:r>
              <a:rPr lang="en-US" sz="2000" err="1"/>
              <a:t>chữ</a:t>
            </a:r>
            <a:r>
              <a:rPr lang="en-US" sz="2000"/>
              <a:t> cái </a:t>
            </a:r>
            <a:r>
              <a:rPr lang="en-US" sz="2000" err="1"/>
              <a:t>thường</a:t>
            </a:r>
            <a:r>
              <a:rPr lang="en-US" sz="2000"/>
              <a:t>, </a:t>
            </a:r>
            <a:r>
              <a:rPr lang="en-US" sz="2000" err="1"/>
              <a:t>mảng</a:t>
            </a:r>
            <a:r>
              <a:rPr lang="en-US" sz="2000"/>
              <a:t> int count[26]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Ký</a:t>
            </a:r>
            <a:r>
              <a:rPr lang="en-US" sz="2000"/>
              <a:t> </a:t>
            </a:r>
            <a:r>
              <a:rPr lang="en-US" sz="2000" err="1"/>
              <a:t>tự</a:t>
            </a:r>
            <a:r>
              <a:rPr lang="en-US" sz="2000"/>
              <a:t> ‘a’ </a:t>
            </a:r>
            <a:r>
              <a:rPr lang="en-US" sz="2000" err="1"/>
              <a:t>tương</a:t>
            </a:r>
            <a:r>
              <a:rPr lang="en-US" sz="2000"/>
              <a:t> </a:t>
            </a:r>
            <a:r>
              <a:rPr lang="en-US" sz="2000" err="1"/>
              <a:t>ứng</a:t>
            </a:r>
            <a:r>
              <a:rPr lang="en-US" sz="2000"/>
              <a:t> với </a:t>
            </a:r>
            <a:r>
              <a:rPr lang="en-US" sz="2000" err="1"/>
              <a:t>phần</a:t>
            </a:r>
            <a:r>
              <a:rPr lang="en-US" sz="2000"/>
              <a:t> </a:t>
            </a:r>
            <a:r>
              <a:rPr lang="en-US" sz="2000" err="1"/>
              <a:t>tử</a:t>
            </a:r>
            <a:r>
              <a:rPr lang="en-US" sz="2000"/>
              <a:t> </a:t>
            </a:r>
            <a:r>
              <a:rPr lang="en-US" sz="2000" err="1"/>
              <a:t>đầu</a:t>
            </a:r>
            <a:r>
              <a:rPr lang="en-US" sz="2000"/>
              <a:t> </a:t>
            </a:r>
            <a:r>
              <a:rPr lang="en-US" sz="2000" err="1"/>
              <a:t>mảng</a:t>
            </a:r>
            <a:r>
              <a:rPr lang="en-US" sz="2000"/>
              <a:t> chỉ số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Đọc</a:t>
            </a:r>
            <a:r>
              <a:rPr lang="en-US" sz="2000"/>
              <a:t> vào </a:t>
            </a:r>
            <a:r>
              <a:rPr lang="en-US" sz="2000" err="1"/>
              <a:t>xâu</a:t>
            </a:r>
            <a:r>
              <a:rPr lang="en-US" sz="2000"/>
              <a:t> bằng </a:t>
            </a:r>
            <a:r>
              <a:rPr lang="en-US" sz="2000" err="1"/>
              <a:t>cách</a:t>
            </a:r>
            <a:r>
              <a:rPr lang="en-US" sz="2000"/>
              <a:t> </a:t>
            </a:r>
            <a:r>
              <a:rPr lang="en-US" sz="2000" err="1"/>
              <a:t>đọc</a:t>
            </a:r>
            <a:r>
              <a:rPr lang="en-US" sz="2000"/>
              <a:t> vào từng </a:t>
            </a:r>
            <a:r>
              <a:rPr lang="en-US" sz="2000" err="1"/>
              <a:t>ký</a:t>
            </a:r>
            <a:r>
              <a:rPr lang="en-US" sz="2000"/>
              <a:t> </a:t>
            </a:r>
            <a:r>
              <a:rPr lang="en-US" sz="2000" err="1"/>
              <a:t>tự</a:t>
            </a:r>
            <a:r>
              <a:rPr lang="en-US" sz="2000"/>
              <a:t> như </a:t>
            </a:r>
            <a:r>
              <a:rPr lang="en-US" sz="2000" err="1"/>
              <a:t>mảng</a:t>
            </a:r>
            <a:r>
              <a:rPr lang="en-US" sz="2000"/>
              <a:t> hoặc</a:t>
            </a:r>
            <a:br>
              <a:rPr lang="en-US" sz="2000"/>
            </a:br>
            <a:r>
              <a:rPr lang="en-US" sz="2000"/>
              <a:t>dùng </a:t>
            </a:r>
            <a:r>
              <a:rPr lang="en-US" sz="2000" err="1"/>
              <a:t>hàm</a:t>
            </a:r>
            <a:r>
              <a:rPr lang="en-US" sz="2000"/>
              <a:t> có </a:t>
            </a:r>
            <a:r>
              <a:rPr lang="en-US" sz="2000" err="1"/>
              <a:t>sẵn</a:t>
            </a:r>
            <a:r>
              <a:rPr lang="en-US" sz="2000"/>
              <a:t> trong </a:t>
            </a:r>
            <a:r>
              <a:rPr lang="en-US" sz="2000" err="1"/>
              <a:t>thư</a:t>
            </a:r>
            <a:r>
              <a:rPr lang="en-US" sz="2000"/>
              <a:t> </a:t>
            </a:r>
            <a:r>
              <a:rPr lang="en-US" sz="2000" err="1"/>
              <a:t>viện</a:t>
            </a:r>
            <a:r>
              <a:rPr lang="en-US" sz="2000"/>
              <a:t> string</a:t>
            </a:r>
          </a:p>
        </p:txBody>
      </p:sp>
    </p:spTree>
    <p:extLst>
      <p:ext uri="{BB962C8B-B14F-4D97-AF65-F5344CB8AC3E}">
        <p14:creationId xmlns:p14="http://schemas.microsoft.com/office/powerpoint/2010/main" val="2674667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BAD6-B34E-54AA-A31A-2998D70A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tập</a:t>
            </a:r>
            <a:r>
              <a:rPr lang="en-US"/>
              <a:t> </a:t>
            </a:r>
            <a:r>
              <a:rPr lang="en-US" err="1"/>
              <a:t>ứng</a:t>
            </a:r>
            <a:r>
              <a:rPr lang="en-US"/>
              <a:t> </a:t>
            </a:r>
            <a:r>
              <a:rPr lang="en-US" err="1"/>
              <a:t>dụng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69FA0D-EA29-51CA-A547-661CE1C930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544B63-B21B-BCFB-6965-F3F61AC93C73}"/>
              </a:ext>
            </a:extLst>
          </p:cNvPr>
          <p:cNvSpPr txBox="1"/>
          <p:nvPr/>
        </p:nvSpPr>
        <p:spPr>
          <a:xfrm>
            <a:off x="204158" y="974249"/>
            <a:ext cx="11783683" cy="50783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350">
                <a:solidFill>
                  <a:srgbClr val="008000"/>
                </a:solidFill>
                <a:latin typeface="Cascadia Mono" panose="020B0609020000020004" pitchFamily="49" charset="0"/>
              </a:rPr>
              <a:t>// maximum size 26</a:t>
            </a:r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808080"/>
                </a:solidFill>
                <a:latin typeface="Cascadia Mono" panose="020B0609020000020004" pitchFamily="49" charset="0"/>
              </a:rPr>
              <a:t>#define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ALPHABET_LEN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26</a:t>
            </a:r>
          </a:p>
          <a:p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main(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= 0, count[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ALPHABET_LEN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 = { 0 }; </a:t>
            </a:r>
            <a:r>
              <a:rPr lang="en-US" sz="1350">
                <a:solidFill>
                  <a:srgbClr val="008000"/>
                </a:solidFill>
                <a:latin typeface="Cascadia Mono" panose="020B0609020000020004" pitchFamily="49" charset="0"/>
              </a:rPr>
              <a:t>// initialize all its elements to zero</a:t>
            </a:r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c =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'\0'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"Please enter a line of text: \n"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8000"/>
                </a:solidFill>
                <a:latin typeface="Cascadia Mono" panose="020B0609020000020004" pitchFamily="49" charset="0"/>
              </a:rPr>
              <a:t>/* Read in letter by letter and update the count array */</a:t>
            </a:r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c =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getchar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while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(c !=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'\n'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&amp;&amp; c &gt;= 0) {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(c &lt;=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'z'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&amp;&amp; c &gt;=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'a'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    ++count[c -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'a'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];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(c &lt;=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'Z'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&amp;&amp; c &gt;=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'A'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    ++count[c -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'A'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c =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getchar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= 0;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&lt; 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ALPHABET_LEN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; ++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(count[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 &gt; 0)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"The letter '%c' appears %d time(s).\n"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'a'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, count[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]);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0;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644052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F5972-C7FF-7D7A-3A92-5B4470FD6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tập</a:t>
            </a:r>
            <a:r>
              <a:rPr lang="en-US"/>
              <a:t> </a:t>
            </a:r>
            <a:r>
              <a:rPr lang="en-US" err="1"/>
              <a:t>ứng</a:t>
            </a:r>
            <a:r>
              <a:rPr lang="en-US"/>
              <a:t> </a:t>
            </a:r>
            <a:r>
              <a:rPr lang="en-US" err="1"/>
              <a:t>dụng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C1648F-3B5A-DF7B-9D2D-F1C2BEEF828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B46AD9-C3A3-2C39-2F56-1B7B9458ACC2}"/>
              </a:ext>
            </a:extLst>
          </p:cNvPr>
          <p:cNvSpPr txBox="1"/>
          <p:nvPr/>
        </p:nvSpPr>
        <p:spPr>
          <a:xfrm>
            <a:off x="338735" y="1058844"/>
            <a:ext cx="11514527" cy="4870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350">
                <a:solidFill>
                  <a:srgbClr val="808080"/>
                </a:solidFill>
                <a:latin typeface="Cascadia Mono" panose="020B0609020000020004" pitchFamily="49" charset="0"/>
              </a:rPr>
              <a:t>#include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&lt;</a:t>
            </a:r>
            <a:r>
              <a:rPr lang="en-US" sz="1350" err="1">
                <a:solidFill>
                  <a:srgbClr val="A31515"/>
                </a:solidFill>
                <a:latin typeface="Cascadia Mono" panose="020B0609020000020004" pitchFamily="49" charset="0"/>
              </a:rPr>
              <a:t>stdio.h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&gt;</a:t>
            </a:r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808080"/>
                </a:solidFill>
                <a:latin typeface="Cascadia Mono" panose="020B0609020000020004" pitchFamily="49" charset="0"/>
              </a:rPr>
              <a:t>#include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&lt;</a:t>
            </a:r>
            <a:r>
              <a:rPr lang="en-US" sz="1350" err="1">
                <a:solidFill>
                  <a:srgbClr val="A31515"/>
                </a:solidFill>
                <a:latin typeface="Cascadia Mono" panose="020B0609020000020004" pitchFamily="49" charset="0"/>
              </a:rPr>
              <a:t>string.h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&gt;</a:t>
            </a:r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808080"/>
                </a:solidFill>
                <a:latin typeface="Cascadia Mono" panose="020B0609020000020004" pitchFamily="49" charset="0"/>
              </a:rPr>
              <a:t>#define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ALPHABET_LEN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26</a:t>
            </a:r>
          </a:p>
          <a:p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main() {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= 0, count[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ALPHABET_LEN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 = { 0 }; </a:t>
            </a:r>
            <a:r>
              <a:rPr lang="en-US" sz="1350">
                <a:solidFill>
                  <a:srgbClr val="008000"/>
                </a:solidFill>
                <a:latin typeface="Cascadia Mono" panose="020B0609020000020004" pitchFamily="49" charset="0"/>
              </a:rPr>
              <a:t>// initialize all its elements to zero</a:t>
            </a:r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pt-BR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pt-BR" sz="135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pt-BR" sz="1350">
                <a:solidFill>
                  <a:srgbClr val="000000"/>
                </a:solidFill>
                <a:latin typeface="Cascadia Mono" panose="020B0609020000020004" pitchFamily="49" charset="0"/>
              </a:rPr>
              <a:t> s[20], c = </a:t>
            </a:r>
            <a:r>
              <a:rPr lang="pt-BR" sz="1350">
                <a:solidFill>
                  <a:srgbClr val="A31515"/>
                </a:solidFill>
                <a:latin typeface="Cascadia Mono" panose="020B0609020000020004" pitchFamily="49" charset="0"/>
              </a:rPr>
              <a:t>'\0'</a:t>
            </a:r>
            <a:r>
              <a:rPr lang="pt-BR" sz="135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"Please enter a line of text: \n"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gets(s);</a:t>
            </a:r>
          </a:p>
          <a:p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nn-NO" sz="135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 (i = 0; i &lt; strlen(s); i++) {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c = s[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(c &lt;=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'z'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&amp;&amp; c &gt;=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'a'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    ++count[c -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'a'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} 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= 0;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&lt; 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ALPHABET_LEN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; ++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(count[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 &gt; 0) {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"The letter '%c' appears %d time(s).\n"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'a'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, count[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]);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0;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88061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913E-CF57-6D19-DDDA-5420FF1C9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tập</a:t>
            </a:r>
            <a:r>
              <a:rPr lang="en-US"/>
              <a:t> </a:t>
            </a:r>
            <a:r>
              <a:rPr lang="en-US" err="1"/>
              <a:t>ứng</a:t>
            </a:r>
            <a:r>
              <a:rPr lang="en-US"/>
              <a:t> </a:t>
            </a:r>
            <a:r>
              <a:rPr lang="en-US" err="1"/>
              <a:t>dụng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16AE96-980A-C46F-F0BB-1DA54A764D5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400" err="1">
                <a:latin typeface="+mn-lt"/>
              </a:rPr>
              <a:t>Bài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tập</a:t>
            </a:r>
            <a:r>
              <a:rPr lang="en-US" sz="2400">
                <a:latin typeface="+mn-lt"/>
              </a:rPr>
              <a:t> 3. Viết </a:t>
            </a:r>
            <a:r>
              <a:rPr lang="en-US" sz="2400" err="1">
                <a:latin typeface="+mn-lt"/>
              </a:rPr>
              <a:t>chương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trình</a:t>
            </a:r>
            <a:r>
              <a:rPr lang="en-US" sz="2400">
                <a:latin typeface="+mn-lt"/>
              </a:rPr>
              <a:t> dạng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</a:p>
          <a:p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so </a:t>
            </a:r>
            <a:r>
              <a:rPr lang="en-US" sz="2400" err="1">
                <a:latin typeface="+mn-lt"/>
              </a:rPr>
              <a:t>sánh</a:t>
            </a:r>
            <a:r>
              <a:rPr lang="en-US" sz="2400">
                <a:latin typeface="+mn-lt"/>
              </a:rPr>
              <a:t> 2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(có cùng số lượng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r>
              <a:rPr lang="en-US" sz="2400">
                <a:latin typeface="+mn-lt"/>
              </a:rPr>
              <a:t>) xem có </a:t>
            </a:r>
            <a:r>
              <a:rPr lang="en-US" sz="2400" err="1">
                <a:latin typeface="+mn-lt"/>
              </a:rPr>
              <a:t>trùng</a:t>
            </a:r>
            <a:r>
              <a:rPr lang="en-US" sz="2400">
                <a:latin typeface="+mn-lt"/>
              </a:rPr>
              <a:t> nhau (các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r>
              <a:rPr lang="en-US" sz="2400">
                <a:latin typeface="+mn-lt"/>
              </a:rPr>
              <a:t> ở cùng vị </a:t>
            </a:r>
            <a:r>
              <a:rPr lang="en-US" sz="2400" err="1">
                <a:latin typeface="+mn-lt"/>
              </a:rPr>
              <a:t>trí</a:t>
            </a:r>
            <a:r>
              <a:rPr lang="en-US" sz="2400">
                <a:latin typeface="+mn-lt"/>
              </a:rPr>
              <a:t> giống nhau). </a:t>
            </a:r>
            <a:r>
              <a:rPr lang="en-US" sz="2400" err="1">
                <a:latin typeface="+mn-lt"/>
              </a:rPr>
              <a:t>Nếu</a:t>
            </a:r>
            <a:r>
              <a:rPr lang="en-US" sz="2400">
                <a:latin typeface="+mn-lt"/>
              </a:rPr>
              <a:t> 2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trùng</a:t>
            </a:r>
            <a:r>
              <a:rPr lang="en-US" sz="2400">
                <a:latin typeface="+mn-lt"/>
              </a:rPr>
              <a:t> nhau thì trả về giá </a:t>
            </a:r>
            <a:r>
              <a:rPr lang="en-US" sz="2400" err="1">
                <a:latin typeface="+mn-lt"/>
              </a:rPr>
              <a:t>trị</a:t>
            </a:r>
            <a:r>
              <a:rPr lang="en-US" sz="2400">
                <a:latin typeface="+mn-lt"/>
              </a:rPr>
              <a:t> 1, và 0 </a:t>
            </a:r>
            <a:r>
              <a:rPr lang="en-US" sz="2400" err="1">
                <a:latin typeface="+mn-lt"/>
              </a:rPr>
              <a:t>nếu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ngược</a:t>
            </a:r>
            <a:r>
              <a:rPr lang="en-US" sz="2400">
                <a:latin typeface="+mn-lt"/>
              </a:rPr>
              <a:t> lại.</a:t>
            </a:r>
          </a:p>
          <a:p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kiểm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tra</a:t>
            </a:r>
            <a:r>
              <a:rPr lang="en-US" sz="2400">
                <a:latin typeface="+mn-lt"/>
              </a:rPr>
              <a:t> 2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(có cùng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r>
              <a:rPr lang="en-US" sz="2400">
                <a:latin typeface="+mn-lt"/>
              </a:rPr>
              <a:t>) có </a:t>
            </a:r>
            <a:r>
              <a:rPr lang="en-US" sz="2400" err="1">
                <a:latin typeface="+mn-lt"/>
              </a:rPr>
              <a:t>trùng</a:t>
            </a:r>
            <a:r>
              <a:rPr lang="en-US" sz="2400">
                <a:latin typeface="+mn-lt"/>
              </a:rPr>
              <a:t> nhau (</a:t>
            </a:r>
            <a:r>
              <a:rPr lang="en-US" sz="2400" err="1">
                <a:latin typeface="+mn-lt"/>
              </a:rPr>
              <a:t>mở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rộng</a:t>
            </a:r>
            <a:r>
              <a:rPr lang="en-US" sz="2400">
                <a:latin typeface="+mn-lt"/>
              </a:rPr>
              <a:t>). Hai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chứa</a:t>
            </a:r>
            <a:r>
              <a:rPr lang="en-US" sz="2400">
                <a:latin typeface="+mn-lt"/>
              </a:rPr>
              <a:t> các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r>
              <a:rPr lang="en-US" sz="2400">
                <a:latin typeface="+mn-lt"/>
              </a:rPr>
              <a:t> như nhau, nhưng các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r>
              <a:rPr lang="en-US" sz="2400">
                <a:latin typeface="+mn-lt"/>
              </a:rPr>
              <a:t> lúc này không cần ở vị </a:t>
            </a:r>
            <a:r>
              <a:rPr lang="en-US" sz="2400" err="1">
                <a:latin typeface="+mn-lt"/>
              </a:rPr>
              <a:t>trí</a:t>
            </a:r>
            <a:r>
              <a:rPr lang="en-US" sz="2400">
                <a:latin typeface="+mn-lt"/>
              </a:rPr>
              <a:t> giống nhau như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ở trên .</a:t>
            </a:r>
            <a:br>
              <a:rPr lang="en-US" sz="2400">
                <a:latin typeface="+mn-lt"/>
              </a:rPr>
            </a:br>
            <a:r>
              <a:rPr lang="en-US" sz="2400">
                <a:latin typeface="+mn-lt"/>
              </a:rPr>
              <a:t>VD.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A={2,4,4,5} </a:t>
            </a:r>
            <a:r>
              <a:rPr lang="en-US" sz="2400" err="1">
                <a:latin typeface="+mn-lt"/>
              </a:rPr>
              <a:t>sẽ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trùng</a:t>
            </a:r>
            <a:r>
              <a:rPr lang="en-US" sz="2400">
                <a:latin typeface="+mn-lt"/>
              </a:rPr>
              <a:t> với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B={4,5,4,2} nhưng không </a:t>
            </a:r>
            <a:r>
              <a:rPr lang="en-US" sz="2400" err="1">
                <a:latin typeface="+mn-lt"/>
              </a:rPr>
              <a:t>trùng</a:t>
            </a:r>
            <a:r>
              <a:rPr lang="en-US" sz="2400">
                <a:latin typeface="+mn-lt"/>
              </a:rPr>
              <a:t> với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C={5,5,4,2}.</a:t>
            </a:r>
          </a:p>
          <a:p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kiểm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tra</a:t>
            </a:r>
            <a:r>
              <a:rPr lang="en-US" sz="2400">
                <a:latin typeface="+mn-lt"/>
              </a:rPr>
              <a:t> 2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(có cùng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r>
              <a:rPr lang="en-US" sz="2400">
                <a:latin typeface="+mn-lt"/>
              </a:rPr>
              <a:t>) các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liên</a:t>
            </a:r>
            <a:r>
              <a:rPr lang="en-US" sz="2400">
                <a:latin typeface="+mn-lt"/>
              </a:rPr>
              <a:t> tiếp có cùng </a:t>
            </a:r>
            <a:r>
              <a:rPr lang="en-US" sz="2400" err="1">
                <a:latin typeface="+mn-lt"/>
              </a:rPr>
              <a:t>thứ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hay không.</a:t>
            </a:r>
            <a:br>
              <a:rPr lang="en-US" sz="2400">
                <a:latin typeface="+mn-lt"/>
              </a:rPr>
            </a:br>
            <a:r>
              <a:rPr lang="en-US" sz="2400">
                <a:latin typeface="+mn-lt"/>
              </a:rPr>
              <a:t>VD.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A mà A[</a:t>
            </a:r>
            <a:r>
              <a:rPr lang="en-US" sz="2400" err="1">
                <a:latin typeface="+mn-lt"/>
              </a:rPr>
              <a:t>i</a:t>
            </a:r>
            <a:r>
              <a:rPr lang="en-US" sz="2400">
                <a:latin typeface="+mn-lt"/>
              </a:rPr>
              <a:t>]&lt;=A[i+1] thì trong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B cũng phải </a:t>
            </a:r>
            <a:r>
              <a:rPr lang="en-US" sz="2400" err="1">
                <a:latin typeface="+mn-lt"/>
              </a:rPr>
              <a:t>tương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B[</a:t>
            </a:r>
            <a:r>
              <a:rPr lang="en-US" sz="2400" err="1">
                <a:latin typeface="+mn-lt"/>
              </a:rPr>
              <a:t>i</a:t>
            </a:r>
            <a:r>
              <a:rPr lang="en-US" sz="2400">
                <a:latin typeface="+mn-lt"/>
              </a:rPr>
              <a:t>]&lt;=B[i+1]</a:t>
            </a:r>
            <a:br>
              <a:rPr lang="en-US" sz="2400">
                <a:latin typeface="+mn-lt"/>
              </a:rPr>
            </a:br>
            <a:r>
              <a:rPr lang="en-US" sz="2400">
                <a:latin typeface="+mn-lt"/>
              </a:rPr>
              <a:t>A={1,3,2,7} </a:t>
            </a:r>
            <a:r>
              <a:rPr lang="en-US" sz="2400" err="1">
                <a:latin typeface="+mn-lt"/>
              </a:rPr>
              <a:t>sẽ</a:t>
            </a:r>
            <a:r>
              <a:rPr lang="en-US" sz="2400">
                <a:latin typeface="+mn-lt"/>
              </a:rPr>
              <a:t> cùng </a:t>
            </a:r>
            <a:r>
              <a:rPr lang="en-US" sz="2400" err="1">
                <a:latin typeface="+mn-lt"/>
              </a:rPr>
              <a:t>thứ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với B={2,7,3,4}</a:t>
            </a:r>
          </a:p>
        </p:txBody>
      </p:sp>
    </p:spTree>
    <p:extLst>
      <p:ext uri="{BB962C8B-B14F-4D97-AF65-F5344CB8AC3E}">
        <p14:creationId xmlns:p14="http://schemas.microsoft.com/office/powerpoint/2010/main" val="1285486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3A0E9B6-FBF1-7186-72C6-186AE712D34A}"/>
              </a:ext>
            </a:extLst>
          </p:cNvPr>
          <p:cNvSpPr txBox="1"/>
          <p:nvPr/>
        </p:nvSpPr>
        <p:spPr>
          <a:xfrm>
            <a:off x="724619" y="2321005"/>
            <a:ext cx="8417224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zh-CN" sz="6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LẬP TRÌNH C CƠ BẢN</a:t>
            </a:r>
          </a:p>
          <a:p>
            <a:r>
              <a:rPr lang="en-US" altLang="zh-CN" sz="32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Kiểu </a:t>
            </a:r>
            <a:r>
              <a:rPr lang="en-US" altLang="zh-CN" sz="320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altLang="zh-CN" sz="32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altLang="zh-CN" sz="32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cơ </a:t>
            </a:r>
            <a:r>
              <a:rPr lang="en-US" altLang="zh-CN" sz="320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altLang="zh-CN" sz="32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vào </a:t>
            </a:r>
            <a:r>
              <a:rPr lang="en-US" altLang="zh-CN" sz="320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altLang="zh-CN" sz="32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file</a:t>
            </a:r>
            <a:endParaRPr lang="vi-VN" altLang="zh-CN" sz="320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762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F4B937-97B6-292F-A4F7-3C1193691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tập</a:t>
            </a:r>
            <a:r>
              <a:rPr lang="en-US"/>
              <a:t> </a:t>
            </a:r>
            <a:r>
              <a:rPr lang="en-US" err="1"/>
              <a:t>ứng</a:t>
            </a:r>
            <a:r>
              <a:rPr lang="en-US"/>
              <a:t> </a:t>
            </a:r>
            <a:r>
              <a:rPr lang="en-US" err="1"/>
              <a:t>dụng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792C58-74AC-6B35-C3E7-6E245DC01F1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2819D6-617F-B9C0-A256-A1463D804EC2}"/>
              </a:ext>
            </a:extLst>
          </p:cNvPr>
          <p:cNvSpPr txBox="1"/>
          <p:nvPr/>
        </p:nvSpPr>
        <p:spPr>
          <a:xfrm>
            <a:off x="250166" y="987175"/>
            <a:ext cx="6495690" cy="32085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350">
                <a:solidFill>
                  <a:srgbClr val="808080"/>
                </a:solidFill>
                <a:latin typeface="Cascadia Mono" panose="020B0609020000020004" pitchFamily="49" charset="0"/>
              </a:rPr>
              <a:t>#include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&lt;</a:t>
            </a:r>
            <a:r>
              <a:rPr lang="en-US" sz="1350" err="1">
                <a:solidFill>
                  <a:srgbClr val="A31515"/>
                </a:solidFill>
                <a:latin typeface="Cascadia Mono" panose="020B0609020000020004" pitchFamily="49" charset="0"/>
              </a:rPr>
              <a:t>stdio.h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&gt;</a:t>
            </a:r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808080"/>
                </a:solidFill>
                <a:latin typeface="Cascadia Mono" panose="020B0609020000020004" pitchFamily="49" charset="0"/>
              </a:rPr>
              <a:t>#define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SIZE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5</a:t>
            </a:r>
          </a:p>
          <a:p>
            <a:r>
              <a:rPr lang="en-US" sz="1350">
                <a:solidFill>
                  <a:srgbClr val="008000"/>
                </a:solidFill>
                <a:latin typeface="Cascadia Mono" panose="020B0609020000020004" pitchFamily="49" charset="0"/>
              </a:rPr>
              <a:t>/*function check if two </a:t>
            </a:r>
            <a:r>
              <a:rPr lang="en-US" sz="1350" err="1">
                <a:solidFill>
                  <a:srgbClr val="008000"/>
                </a:solidFill>
                <a:latin typeface="Cascadia Mono" panose="020B0609020000020004" pitchFamily="49" charset="0"/>
              </a:rPr>
              <a:t>arays</a:t>
            </a:r>
            <a:r>
              <a:rPr lang="en-US" sz="1350">
                <a:solidFill>
                  <a:srgbClr val="008000"/>
                </a:solidFill>
                <a:latin typeface="Cascadia Mono" panose="020B0609020000020004" pitchFamily="49" charset="0"/>
              </a:rPr>
              <a:t> are identical*/</a:t>
            </a:r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compare_arrays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>
                <a:solidFill>
                  <a:srgbClr val="808080"/>
                </a:solidFill>
                <a:latin typeface="Cascadia Mono" panose="020B0609020000020004" pitchFamily="49" charset="0"/>
              </a:rPr>
              <a:t>arr1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[],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>
                <a:solidFill>
                  <a:srgbClr val="808080"/>
                </a:solidFill>
                <a:latin typeface="Cascadia Mono" panose="020B0609020000020004" pitchFamily="49" charset="0"/>
              </a:rPr>
              <a:t>arr2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[],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>
                <a:solidFill>
                  <a:srgbClr val="808080"/>
                </a:solidFill>
                <a:latin typeface="Cascadia Mono" panose="020B0609020000020004" pitchFamily="49" charset="0"/>
              </a:rPr>
              <a:t>size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nn-NO" sz="135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 (i = 0; i &lt; </a:t>
            </a:r>
            <a:r>
              <a:rPr lang="nn-NO" sz="1350">
                <a:solidFill>
                  <a:srgbClr val="808080"/>
                </a:solidFill>
                <a:latin typeface="Cascadia Mono" panose="020B0609020000020004" pitchFamily="49" charset="0"/>
              </a:rPr>
              <a:t>size</a:t>
            </a:r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; ++i) {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350">
                <a:solidFill>
                  <a:srgbClr val="808080"/>
                </a:solidFill>
                <a:latin typeface="Cascadia Mono" panose="020B0609020000020004" pitchFamily="49" charset="0"/>
              </a:rPr>
              <a:t>arr1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 != </a:t>
            </a:r>
            <a:r>
              <a:rPr lang="en-US" sz="1350">
                <a:solidFill>
                  <a:srgbClr val="808080"/>
                </a:solidFill>
                <a:latin typeface="Cascadia Mono" panose="020B0609020000020004" pitchFamily="49" charset="0"/>
              </a:rPr>
              <a:t>arr2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])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0;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    return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1;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13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66D688-3EDF-7776-3588-2C6068DC42D2}"/>
              </a:ext>
            </a:extLst>
          </p:cNvPr>
          <p:cNvSpPr txBox="1"/>
          <p:nvPr/>
        </p:nvSpPr>
        <p:spPr>
          <a:xfrm>
            <a:off x="4609232" y="2591461"/>
            <a:ext cx="7244032" cy="36240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main(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input1[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SIZE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], input2[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SIZE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],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"Please enter a list of %d integers:\n"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SIZE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nn-NO" sz="135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 (i = 0; i &lt; </a:t>
            </a:r>
            <a:r>
              <a:rPr lang="nn-NO" sz="1350">
                <a:solidFill>
                  <a:srgbClr val="6F008A"/>
                </a:solidFill>
                <a:latin typeface="Cascadia Mono" panose="020B0609020000020004" pitchFamily="49" charset="0"/>
              </a:rPr>
              <a:t>SIZE</a:t>
            </a:r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; ++i)scanf(</a:t>
            </a:r>
            <a:r>
              <a:rPr lang="nn-NO" sz="1350">
                <a:solidFill>
                  <a:srgbClr val="A31515"/>
                </a:solidFill>
                <a:latin typeface="Cascadia Mono" panose="020B0609020000020004" pitchFamily="49" charset="0"/>
              </a:rPr>
              <a:t>"%d"</a:t>
            </a:r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, &amp;input1[i]);</a:t>
            </a:r>
          </a:p>
          <a:p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"Please enter another list of %d integers:\n"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SIZE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nn-NO" sz="135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 (i = 0; i &lt; </a:t>
            </a:r>
            <a:r>
              <a:rPr lang="nn-NO" sz="1350">
                <a:solidFill>
                  <a:srgbClr val="6F008A"/>
                </a:solidFill>
                <a:latin typeface="Cascadia Mono" panose="020B0609020000020004" pitchFamily="49" charset="0"/>
              </a:rPr>
              <a:t>SIZE</a:t>
            </a:r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; ++i) scanf(</a:t>
            </a:r>
            <a:r>
              <a:rPr lang="nn-NO" sz="1350">
                <a:solidFill>
                  <a:srgbClr val="A31515"/>
                </a:solidFill>
                <a:latin typeface="Cascadia Mono" panose="020B0609020000020004" pitchFamily="49" charset="0"/>
              </a:rPr>
              <a:t>"%d"</a:t>
            </a:r>
            <a:r>
              <a:rPr lang="nn-NO" sz="1350">
                <a:solidFill>
                  <a:srgbClr val="000000"/>
                </a:solidFill>
                <a:latin typeface="Cascadia Mono" panose="020B0609020000020004" pitchFamily="49" charset="0"/>
              </a:rPr>
              <a:t>, &amp;input2[i]);</a:t>
            </a:r>
          </a:p>
          <a:p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compare_arrays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(input1, input2, </a:t>
            </a:r>
            <a:r>
              <a:rPr lang="en-US" sz="1350">
                <a:solidFill>
                  <a:srgbClr val="6F008A"/>
                </a:solidFill>
                <a:latin typeface="Cascadia Mono" panose="020B0609020000020004" pitchFamily="49" charset="0"/>
              </a:rPr>
              <a:t>SIZE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 == 1)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"Both lists are identical!\n"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else</a:t>
            </a:r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35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350">
                <a:solidFill>
                  <a:srgbClr val="A31515"/>
                </a:solidFill>
                <a:latin typeface="Cascadia Mono" panose="020B0609020000020004" pitchFamily="49" charset="0"/>
              </a:rPr>
              <a:t>"The lists are not identical...\n"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en-US" sz="135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35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 0;</a:t>
            </a:r>
          </a:p>
          <a:p>
            <a:r>
              <a:rPr lang="en-US" sz="135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059167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49E3E-6517-DBC6-EF10-D0FD76DD3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Lab 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9875D-5F24-8423-75D8-EB277F0A7F1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>
                <a:latin typeface="+mn-lt"/>
              </a:rPr>
              <a:t>Lab 01</a:t>
            </a:r>
            <a:r>
              <a:rPr lang="en-US">
                <a:latin typeface="+mn-lt"/>
              </a:rPr>
              <a:t>. Find all perfect square in a sequence</a:t>
            </a:r>
          </a:p>
          <a:p>
            <a:pPr lvl="1"/>
            <a:r>
              <a:rPr lang="en-US">
                <a:latin typeface="+mn-lt"/>
              </a:rPr>
              <a:t>Given a sequence of n integers a1, a2, . . ., an. Compute the number Q of perfect squares (the number of type a</a:t>
            </a:r>
            <a:r>
              <a:rPr lang="en-US" baseline="30000">
                <a:latin typeface="+mn-lt"/>
              </a:rPr>
              <a:t>2</a:t>
            </a:r>
            <a:r>
              <a:rPr lang="en-US">
                <a:latin typeface="+mn-lt"/>
              </a:rPr>
              <a:t>) of that sequence.</a:t>
            </a:r>
          </a:p>
          <a:p>
            <a:r>
              <a:rPr lang="en-US">
                <a:latin typeface="+mn-lt"/>
              </a:rPr>
              <a:t>Input</a:t>
            </a:r>
          </a:p>
          <a:p>
            <a:pPr lvl="1"/>
            <a:r>
              <a:rPr lang="en-US">
                <a:latin typeface="+mn-lt"/>
              </a:rPr>
              <a:t>Line 1: contains a positive integer n (1 &lt;= n &lt;= 100000)</a:t>
            </a:r>
          </a:p>
          <a:p>
            <a:pPr lvl="1"/>
            <a:r>
              <a:rPr lang="en-US">
                <a:latin typeface="+mn-lt"/>
              </a:rPr>
              <a:t>Line 2: contains n positive integer a1, a2, . . ., an (1 &lt;= ai &lt;= 1000000)</a:t>
            </a:r>
          </a:p>
          <a:p>
            <a:r>
              <a:rPr lang="en-US">
                <a:latin typeface="+mn-lt"/>
              </a:rPr>
              <a:t>Output</a:t>
            </a:r>
          </a:p>
          <a:p>
            <a:pPr lvl="1"/>
            <a:r>
              <a:rPr lang="en-US">
                <a:latin typeface="+mn-lt"/>
              </a:rPr>
              <a:t>Write the value Q</a:t>
            </a:r>
          </a:p>
          <a:p>
            <a:endParaRPr lang="en-US">
              <a:latin typeface="+mn-l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86275D7-9909-59EF-B899-239257F879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0521191"/>
              </p:ext>
            </p:extLst>
          </p:nvPr>
        </p:nvGraphicFramePr>
        <p:xfrm>
          <a:off x="3645140" y="4393697"/>
          <a:ext cx="812800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48630319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123612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+mn-lt"/>
                        </a:rPr>
                        <a:t>Input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+mn-lt"/>
                        </a:rPr>
                        <a:t>Output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723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+mn-lt"/>
                        </a:rPr>
                        <a:t>5</a:t>
                      </a:r>
                    </a:p>
                    <a:p>
                      <a:r>
                        <a:rPr lang="en-US">
                          <a:latin typeface="+mn-lt"/>
                        </a:rPr>
                        <a:t>3 2 4 7 9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+mn-lt"/>
                        </a:rPr>
                        <a:t>2</a:t>
                      </a:r>
                    </a:p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95682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71337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4076DED-DEF1-A04C-BB3B-A0503C8A8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Lab 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A3FC74-1986-CCF9-5FDF-C5FE8CDD044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Lab 02. Sum Array</a:t>
            </a:r>
          </a:p>
          <a:p>
            <a:pPr lvl="1"/>
            <a:r>
              <a:rPr lang="en-US"/>
              <a:t>Given a sequence of integers a1, a2, ..., an. Compute the sum Q of elements of this sequence.</a:t>
            </a:r>
          </a:p>
          <a:p>
            <a:r>
              <a:rPr lang="en-US"/>
              <a:t>Input</a:t>
            </a:r>
          </a:p>
          <a:p>
            <a:pPr lvl="1"/>
            <a:r>
              <a:rPr lang="en-US"/>
              <a:t>Line 1: contains n (1 &lt;= n &lt;= 10000)</a:t>
            </a:r>
          </a:p>
          <a:p>
            <a:pPr lvl="1"/>
            <a:r>
              <a:rPr lang="en-US"/>
              <a:t>Line 2: contains a1, a2, ..., an (-10000 &lt;= ai &lt;= 10000)</a:t>
            </a:r>
          </a:p>
          <a:p>
            <a:endParaRPr lang="en-US"/>
          </a:p>
          <a:p>
            <a:r>
              <a:rPr lang="en-US"/>
              <a:t>Output</a:t>
            </a:r>
          </a:p>
          <a:p>
            <a:pPr lvl="1"/>
            <a:r>
              <a:rPr lang="en-US"/>
              <a:t>Write the value of Q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740E-7C40-867D-C3AE-9791BAAF84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402214"/>
              </p:ext>
            </p:extLst>
          </p:nvPr>
        </p:nvGraphicFramePr>
        <p:xfrm>
          <a:off x="3843547" y="4342760"/>
          <a:ext cx="812800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952299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3506022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476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  <a:p>
                      <a:r>
                        <a:rPr lang="en-US"/>
                        <a:t>3 2 5 4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9659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25975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73E00D9-1870-EB04-BDF8-200727D78EA2}"/>
              </a:ext>
            </a:extLst>
          </p:cNvPr>
          <p:cNvSpPr txBox="1"/>
          <p:nvPr/>
        </p:nvSpPr>
        <p:spPr>
          <a:xfrm>
            <a:off x="4882551" y="3044474"/>
            <a:ext cx="3925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err="1"/>
              <a:t>Xâu</a:t>
            </a:r>
            <a:r>
              <a:rPr lang="en-US" sz="3600"/>
              <a:t> </a:t>
            </a:r>
            <a:r>
              <a:rPr lang="en-US" sz="3600" err="1"/>
              <a:t>ký</a:t>
            </a:r>
            <a:r>
              <a:rPr lang="en-US" sz="3600"/>
              <a:t> </a:t>
            </a:r>
            <a:r>
              <a:rPr lang="en-US" sz="3600" err="1"/>
              <a:t>tự</a:t>
            </a:r>
            <a:r>
              <a:rPr lang="en-US" sz="3600"/>
              <a:t> - String</a:t>
            </a:r>
          </a:p>
        </p:txBody>
      </p:sp>
    </p:spTree>
    <p:extLst>
      <p:ext uri="{BB962C8B-B14F-4D97-AF65-F5344CB8AC3E}">
        <p14:creationId xmlns:p14="http://schemas.microsoft.com/office/powerpoint/2010/main" val="12613507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Number Placeholder 7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24</a:t>
            </a:fld>
            <a:endParaRPr lang="zh-CN" altLang="en-US"/>
          </a:p>
        </p:txBody>
      </p:sp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err="1"/>
              <a:t>Xâu</a:t>
            </a:r>
            <a:r>
              <a:rPr lang="en-US"/>
              <a:t> </a:t>
            </a:r>
            <a:r>
              <a:rPr lang="en-US" err="1"/>
              <a:t>ký</a:t>
            </a:r>
            <a:r>
              <a:rPr lang="en-US"/>
              <a:t> </a:t>
            </a:r>
            <a:r>
              <a:rPr lang="en-US" err="1"/>
              <a:t>tự</a:t>
            </a:r>
            <a:r>
              <a:rPr lang="en-US"/>
              <a:t> trong C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/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các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.</a:t>
            </a:r>
          </a:p>
          <a:p>
            <a:pPr eaLnBrk="1" hangingPunct="1"/>
            <a:r>
              <a:rPr lang="en-US" sz="2400" err="1">
                <a:latin typeface="+mn-lt"/>
              </a:rPr>
              <a:t>Kiểu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dữ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liệu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chính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để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lưu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trữ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văn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bản</a:t>
            </a:r>
            <a:r>
              <a:rPr lang="en-US" sz="2400">
                <a:latin typeface="+mn-lt"/>
              </a:rPr>
              <a:t>.</a:t>
            </a:r>
          </a:p>
          <a:p>
            <a:pPr eaLnBrk="1" hangingPunct="1"/>
            <a:r>
              <a:rPr lang="en-US" sz="2400" err="1">
                <a:latin typeface="+mn-lt"/>
              </a:rPr>
              <a:t>Có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thể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khởi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tạo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khi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khai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báo</a:t>
            </a:r>
            <a:r>
              <a:rPr lang="en-US" sz="2400">
                <a:latin typeface="+mn-lt"/>
              </a:rPr>
              <a:t>:</a:t>
            </a:r>
          </a:p>
          <a:p>
            <a:pPr eaLnBrk="1" hangingPunct="1">
              <a:buFontTx/>
              <a:buNone/>
            </a:pPr>
            <a:r>
              <a:rPr lang="en-US" sz="2400">
                <a:latin typeface="+mn-lt"/>
              </a:rPr>
              <a:t>         </a:t>
            </a:r>
            <a:r>
              <a:rPr lang="en-US" sz="2400" b="1">
                <a:solidFill>
                  <a:srgbClr val="3333FF"/>
                </a:solidFill>
                <a:latin typeface="+mn-lt"/>
                <a:cs typeface="Courier New" pitchFamily="49" charset="0"/>
              </a:rPr>
              <a:t>char</a:t>
            </a:r>
            <a:r>
              <a:rPr lang="en-US" sz="2400" b="1">
                <a:latin typeface="+mn-lt"/>
                <a:cs typeface="Courier New" pitchFamily="49" charset="0"/>
              </a:rPr>
              <a:t> str[] = “Hello world";</a:t>
            </a:r>
          </a:p>
          <a:p>
            <a:pPr eaLnBrk="1" hangingPunct="1"/>
            <a:endParaRPr lang="en-US" sz="1400">
              <a:latin typeface="+mn-lt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1292102" y="3281601"/>
            <a:ext cx="8305800" cy="1577976"/>
            <a:chOff x="484094" y="3875741"/>
            <a:chExt cx="8305800" cy="1577976"/>
          </a:xfrm>
        </p:grpSpPr>
        <p:sp>
          <p:nvSpPr>
            <p:cNvPr id="24629" name="Text Box 5"/>
            <p:cNvSpPr txBox="1">
              <a:spLocks noChangeArrowheads="1"/>
            </p:cNvSpPr>
            <p:nvPr/>
          </p:nvSpPr>
          <p:spPr bwMode="auto">
            <a:xfrm>
              <a:off x="9412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's'</a:t>
              </a:r>
            </a:p>
          </p:txBody>
        </p:sp>
        <p:sp>
          <p:nvSpPr>
            <p:cNvPr id="24630" name="Text Box 6"/>
            <p:cNvSpPr txBox="1">
              <a:spLocks noChangeArrowheads="1"/>
            </p:cNvSpPr>
            <p:nvPr/>
          </p:nvSpPr>
          <p:spPr bwMode="auto">
            <a:xfrm>
              <a:off x="13984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'#'</a:t>
              </a:r>
            </a:p>
          </p:txBody>
        </p:sp>
        <p:sp>
          <p:nvSpPr>
            <p:cNvPr id="24631" name="Text Box 7"/>
            <p:cNvSpPr txBox="1">
              <a:spLocks noChangeArrowheads="1"/>
            </p:cNvSpPr>
            <p:nvPr/>
          </p:nvSpPr>
          <p:spPr bwMode="auto">
            <a:xfrm>
              <a:off x="18556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 '</a:t>
              </a:r>
            </a:p>
          </p:txBody>
        </p:sp>
        <p:sp>
          <p:nvSpPr>
            <p:cNvPr id="24632" name="Text Box 8"/>
            <p:cNvSpPr txBox="1">
              <a:spLocks noChangeArrowheads="1"/>
            </p:cNvSpPr>
            <p:nvPr/>
          </p:nvSpPr>
          <p:spPr bwMode="auto">
            <a:xfrm>
              <a:off x="23128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'f'</a:t>
              </a:r>
            </a:p>
          </p:txBody>
        </p:sp>
        <p:sp>
          <p:nvSpPr>
            <p:cNvPr id="24633" name="Text Box 9"/>
            <p:cNvSpPr txBox="1">
              <a:spLocks noChangeArrowheads="1"/>
            </p:cNvSpPr>
            <p:nvPr/>
          </p:nvSpPr>
          <p:spPr bwMode="auto">
            <a:xfrm>
              <a:off x="27700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'd'</a:t>
              </a:r>
            </a:p>
          </p:txBody>
        </p:sp>
        <p:sp>
          <p:nvSpPr>
            <p:cNvPr id="24634" name="Text Box 10"/>
            <p:cNvSpPr txBox="1">
              <a:spLocks noChangeArrowheads="1"/>
            </p:cNvSpPr>
            <p:nvPr/>
          </p:nvSpPr>
          <p:spPr bwMode="auto">
            <a:xfrm>
              <a:off x="3227294" y="3875741"/>
              <a:ext cx="5334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'y'</a:t>
              </a:r>
            </a:p>
          </p:txBody>
        </p:sp>
        <p:sp>
          <p:nvSpPr>
            <p:cNvPr id="24635" name="Text Box 11"/>
            <p:cNvSpPr txBox="1">
              <a:spLocks noChangeArrowheads="1"/>
            </p:cNvSpPr>
            <p:nvPr/>
          </p:nvSpPr>
          <p:spPr bwMode="auto">
            <a:xfrm>
              <a:off x="3684494" y="3875741"/>
              <a:ext cx="5334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'4'</a:t>
              </a:r>
            </a:p>
          </p:txBody>
        </p:sp>
        <p:sp>
          <p:nvSpPr>
            <p:cNvPr id="24636" name="Text Box 12"/>
            <p:cNvSpPr txBox="1">
              <a:spLocks noChangeArrowheads="1"/>
            </p:cNvSpPr>
            <p:nvPr/>
          </p:nvSpPr>
          <p:spPr bwMode="auto">
            <a:xfrm>
              <a:off x="41416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'7'</a:t>
              </a:r>
            </a:p>
          </p:txBody>
        </p:sp>
        <p:sp>
          <p:nvSpPr>
            <p:cNvPr id="24637" name="Text Box 13"/>
            <p:cNvSpPr txBox="1">
              <a:spLocks noChangeArrowheads="1"/>
            </p:cNvSpPr>
            <p:nvPr/>
          </p:nvSpPr>
          <p:spPr bwMode="auto">
            <a:xfrm>
              <a:off x="45988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'$'</a:t>
              </a:r>
            </a:p>
          </p:txBody>
        </p:sp>
        <p:sp>
          <p:nvSpPr>
            <p:cNvPr id="24638" name="Text Box 14"/>
            <p:cNvSpPr txBox="1">
              <a:spLocks noChangeArrowheads="1"/>
            </p:cNvSpPr>
            <p:nvPr/>
          </p:nvSpPr>
          <p:spPr bwMode="auto">
            <a:xfrm>
              <a:off x="50560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'_'</a:t>
              </a:r>
            </a:p>
          </p:txBody>
        </p:sp>
        <p:sp>
          <p:nvSpPr>
            <p:cNvPr id="24639" name="Text Box 15"/>
            <p:cNvSpPr txBox="1">
              <a:spLocks noChangeArrowheads="1"/>
            </p:cNvSpPr>
            <p:nvPr/>
          </p:nvSpPr>
          <p:spPr bwMode="auto">
            <a:xfrm>
              <a:off x="55132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'e'</a:t>
              </a:r>
            </a:p>
          </p:txBody>
        </p:sp>
        <p:sp>
          <p:nvSpPr>
            <p:cNvPr id="24640" name="Text Box 16"/>
            <p:cNvSpPr txBox="1">
              <a:spLocks noChangeArrowheads="1"/>
            </p:cNvSpPr>
            <p:nvPr/>
          </p:nvSpPr>
          <p:spPr bwMode="auto">
            <a:xfrm>
              <a:off x="59704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'g'</a:t>
              </a:r>
            </a:p>
          </p:txBody>
        </p:sp>
        <p:sp>
          <p:nvSpPr>
            <p:cNvPr id="24641" name="Text Box 17"/>
            <p:cNvSpPr txBox="1">
              <a:spLocks noChangeArrowheads="1"/>
            </p:cNvSpPr>
            <p:nvPr/>
          </p:nvSpPr>
          <p:spPr bwMode="auto">
            <a:xfrm>
              <a:off x="64276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'd'</a:t>
              </a:r>
            </a:p>
          </p:txBody>
        </p:sp>
        <p:sp>
          <p:nvSpPr>
            <p:cNvPr id="24642" name="Text Box 18"/>
            <p:cNvSpPr txBox="1">
              <a:spLocks noChangeArrowheads="1"/>
            </p:cNvSpPr>
            <p:nvPr/>
          </p:nvSpPr>
          <p:spPr bwMode="auto">
            <a:xfrm>
              <a:off x="68848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'.'</a:t>
              </a:r>
            </a:p>
          </p:txBody>
        </p:sp>
        <p:sp>
          <p:nvSpPr>
            <p:cNvPr id="24643" name="Text Box 19"/>
            <p:cNvSpPr txBox="1">
              <a:spLocks noChangeArrowheads="1"/>
            </p:cNvSpPr>
            <p:nvPr/>
          </p:nvSpPr>
          <p:spPr bwMode="auto">
            <a:xfrm>
              <a:off x="7342094" y="3875741"/>
              <a:ext cx="5334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'p'</a:t>
              </a:r>
            </a:p>
          </p:txBody>
        </p:sp>
        <p:sp>
          <p:nvSpPr>
            <p:cNvPr id="24644" name="Text Box 20"/>
            <p:cNvSpPr txBox="1">
              <a:spLocks noChangeArrowheads="1"/>
            </p:cNvSpPr>
            <p:nvPr/>
          </p:nvSpPr>
          <p:spPr bwMode="auto">
            <a:xfrm>
              <a:off x="7799294" y="3875741"/>
              <a:ext cx="5334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'v'</a:t>
              </a:r>
            </a:p>
          </p:txBody>
        </p:sp>
        <p:sp>
          <p:nvSpPr>
            <p:cNvPr id="24645" name="Text Box 21"/>
            <p:cNvSpPr txBox="1">
              <a:spLocks noChangeArrowheads="1"/>
            </p:cNvSpPr>
            <p:nvPr/>
          </p:nvSpPr>
          <p:spPr bwMode="auto">
            <a:xfrm>
              <a:off x="4840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….</a:t>
              </a:r>
            </a:p>
          </p:txBody>
        </p:sp>
        <p:sp>
          <p:nvSpPr>
            <p:cNvPr id="24646" name="Text Box 22"/>
            <p:cNvSpPr txBox="1">
              <a:spLocks noChangeArrowheads="1"/>
            </p:cNvSpPr>
            <p:nvPr/>
          </p:nvSpPr>
          <p:spPr bwMode="auto">
            <a:xfrm>
              <a:off x="8332694" y="3875741"/>
              <a:ext cx="457200" cy="346075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Arial" charset="0"/>
                </a:rPr>
                <a:t>….</a:t>
              </a:r>
            </a:p>
          </p:txBody>
        </p:sp>
        <p:sp>
          <p:nvSpPr>
            <p:cNvPr id="24608" name="Text Box 24"/>
            <p:cNvSpPr txBox="1">
              <a:spLocks noChangeArrowheads="1"/>
            </p:cNvSpPr>
            <p:nvPr/>
          </p:nvSpPr>
          <p:spPr bwMode="auto">
            <a:xfrm>
              <a:off x="484094" y="4409141"/>
              <a:ext cx="457200" cy="339725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1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>
                  <a:solidFill>
                    <a:schemeClr val="bg1"/>
                  </a:solidFill>
                  <a:latin typeface="Tahoma" pitchFamily="34" charset="0"/>
                </a:rPr>
                <a:t>str</a:t>
              </a:r>
            </a:p>
          </p:txBody>
        </p:sp>
        <p:cxnSp>
          <p:nvCxnSpPr>
            <p:cNvPr id="24609" name="AutoShape 25"/>
            <p:cNvCxnSpPr>
              <a:cxnSpLocks noChangeShapeType="1"/>
              <a:stCxn id="24608" idx="3"/>
            </p:cNvCxnSpPr>
            <p:nvPr/>
          </p:nvCxnSpPr>
          <p:spPr bwMode="auto">
            <a:xfrm flipV="1">
              <a:off x="941294" y="4251979"/>
              <a:ext cx="228600" cy="342900"/>
            </a:xfrm>
            <a:prstGeom prst="bent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grpSp>
          <p:nvGrpSpPr>
            <p:cNvPr id="4" name="Group 26"/>
            <p:cNvGrpSpPr>
              <a:grpSpLocks/>
            </p:cNvGrpSpPr>
            <p:nvPr/>
          </p:nvGrpSpPr>
          <p:grpSpPr bwMode="auto">
            <a:xfrm>
              <a:off x="484094" y="3875741"/>
              <a:ext cx="8305800" cy="346075"/>
              <a:chOff x="288" y="2366"/>
              <a:chExt cx="5232" cy="218"/>
            </a:xfrm>
          </p:grpSpPr>
          <p:sp>
            <p:nvSpPr>
              <p:cNvPr id="24611" name="Text Box 27"/>
              <p:cNvSpPr txBox="1">
                <a:spLocks noChangeArrowheads="1"/>
              </p:cNvSpPr>
              <p:nvPr/>
            </p:nvSpPr>
            <p:spPr bwMode="auto">
              <a:xfrm>
                <a:off x="576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'H'</a:t>
                </a:r>
              </a:p>
            </p:txBody>
          </p:sp>
          <p:sp>
            <p:nvSpPr>
              <p:cNvPr id="24612" name="Text Box 28"/>
              <p:cNvSpPr txBox="1">
                <a:spLocks noChangeArrowheads="1"/>
              </p:cNvSpPr>
              <p:nvPr/>
            </p:nvSpPr>
            <p:spPr bwMode="auto">
              <a:xfrm>
                <a:off x="864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'e'</a:t>
                </a:r>
              </a:p>
            </p:txBody>
          </p:sp>
          <p:sp>
            <p:nvSpPr>
              <p:cNvPr id="24613" name="Text Box 29"/>
              <p:cNvSpPr txBox="1">
                <a:spLocks noChangeArrowheads="1"/>
              </p:cNvSpPr>
              <p:nvPr/>
            </p:nvSpPr>
            <p:spPr bwMode="auto">
              <a:xfrm>
                <a:off x="1152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'l'</a:t>
                </a:r>
              </a:p>
            </p:txBody>
          </p:sp>
          <p:sp>
            <p:nvSpPr>
              <p:cNvPr id="24614" name="Text Box 30"/>
              <p:cNvSpPr txBox="1">
                <a:spLocks noChangeArrowheads="1"/>
              </p:cNvSpPr>
              <p:nvPr/>
            </p:nvSpPr>
            <p:spPr bwMode="auto">
              <a:xfrm>
                <a:off x="1440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'l'</a:t>
                </a:r>
              </a:p>
            </p:txBody>
          </p:sp>
          <p:sp>
            <p:nvSpPr>
              <p:cNvPr id="24615" name="Text Box 31"/>
              <p:cNvSpPr txBox="1">
                <a:spLocks noChangeArrowheads="1"/>
              </p:cNvSpPr>
              <p:nvPr/>
            </p:nvSpPr>
            <p:spPr bwMode="auto">
              <a:xfrm>
                <a:off x="1728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'o'</a:t>
                </a:r>
              </a:p>
            </p:txBody>
          </p:sp>
          <p:sp>
            <p:nvSpPr>
              <p:cNvPr id="24616" name="Text Box 32"/>
              <p:cNvSpPr txBox="1">
                <a:spLocks noChangeArrowheads="1"/>
              </p:cNvSpPr>
              <p:nvPr/>
            </p:nvSpPr>
            <p:spPr bwMode="auto">
              <a:xfrm>
                <a:off x="2016" y="2366"/>
                <a:ext cx="336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 '</a:t>
                </a:r>
              </a:p>
            </p:txBody>
          </p:sp>
          <p:sp>
            <p:nvSpPr>
              <p:cNvPr id="24617" name="Text Box 33"/>
              <p:cNvSpPr txBox="1">
                <a:spLocks noChangeArrowheads="1"/>
              </p:cNvSpPr>
              <p:nvPr/>
            </p:nvSpPr>
            <p:spPr bwMode="auto">
              <a:xfrm>
                <a:off x="2304" y="2366"/>
                <a:ext cx="336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'w'</a:t>
                </a:r>
              </a:p>
            </p:txBody>
          </p:sp>
          <p:sp>
            <p:nvSpPr>
              <p:cNvPr id="24618" name="Text Box 34"/>
              <p:cNvSpPr txBox="1">
                <a:spLocks noChangeArrowheads="1"/>
              </p:cNvSpPr>
              <p:nvPr/>
            </p:nvSpPr>
            <p:spPr bwMode="auto">
              <a:xfrm>
                <a:off x="2592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'o'</a:t>
                </a:r>
              </a:p>
            </p:txBody>
          </p:sp>
          <p:sp>
            <p:nvSpPr>
              <p:cNvPr id="24619" name="Text Box 35"/>
              <p:cNvSpPr txBox="1">
                <a:spLocks noChangeArrowheads="1"/>
              </p:cNvSpPr>
              <p:nvPr/>
            </p:nvSpPr>
            <p:spPr bwMode="auto">
              <a:xfrm>
                <a:off x="2880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'r'</a:t>
                </a:r>
              </a:p>
            </p:txBody>
          </p:sp>
          <p:sp>
            <p:nvSpPr>
              <p:cNvPr id="24620" name="Text Box 36"/>
              <p:cNvSpPr txBox="1">
                <a:spLocks noChangeArrowheads="1"/>
              </p:cNvSpPr>
              <p:nvPr/>
            </p:nvSpPr>
            <p:spPr bwMode="auto">
              <a:xfrm>
                <a:off x="3168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'l'</a:t>
                </a:r>
              </a:p>
            </p:txBody>
          </p:sp>
          <p:sp>
            <p:nvSpPr>
              <p:cNvPr id="24621" name="Text Box 37"/>
              <p:cNvSpPr txBox="1">
                <a:spLocks noChangeArrowheads="1"/>
              </p:cNvSpPr>
              <p:nvPr/>
            </p:nvSpPr>
            <p:spPr bwMode="auto">
              <a:xfrm>
                <a:off x="3456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'd'</a:t>
                </a:r>
              </a:p>
            </p:txBody>
          </p:sp>
          <p:sp>
            <p:nvSpPr>
              <p:cNvPr id="24622" name="Text Box 38"/>
              <p:cNvSpPr txBox="1">
                <a:spLocks noChangeArrowheads="1"/>
              </p:cNvSpPr>
              <p:nvPr/>
            </p:nvSpPr>
            <p:spPr bwMode="auto">
              <a:xfrm>
                <a:off x="3744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'g'</a:t>
                </a:r>
              </a:p>
            </p:txBody>
          </p:sp>
          <p:sp>
            <p:nvSpPr>
              <p:cNvPr id="24623" name="Text Box 39"/>
              <p:cNvSpPr txBox="1">
                <a:spLocks noChangeArrowheads="1"/>
              </p:cNvSpPr>
              <p:nvPr/>
            </p:nvSpPr>
            <p:spPr bwMode="auto">
              <a:xfrm>
                <a:off x="4032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'd'</a:t>
                </a:r>
              </a:p>
            </p:txBody>
          </p:sp>
          <p:sp>
            <p:nvSpPr>
              <p:cNvPr id="24624" name="Text Box 40"/>
              <p:cNvSpPr txBox="1">
                <a:spLocks noChangeArrowheads="1"/>
              </p:cNvSpPr>
              <p:nvPr/>
            </p:nvSpPr>
            <p:spPr bwMode="auto">
              <a:xfrm>
                <a:off x="4320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'.'</a:t>
                </a:r>
              </a:p>
            </p:txBody>
          </p:sp>
          <p:sp>
            <p:nvSpPr>
              <p:cNvPr id="24625" name="Text Box 41"/>
              <p:cNvSpPr txBox="1">
                <a:spLocks noChangeArrowheads="1"/>
              </p:cNvSpPr>
              <p:nvPr/>
            </p:nvSpPr>
            <p:spPr bwMode="auto">
              <a:xfrm>
                <a:off x="4608" y="2366"/>
                <a:ext cx="336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'p'</a:t>
                </a:r>
              </a:p>
            </p:txBody>
          </p:sp>
          <p:sp>
            <p:nvSpPr>
              <p:cNvPr id="24626" name="Text Box 42"/>
              <p:cNvSpPr txBox="1">
                <a:spLocks noChangeArrowheads="1"/>
              </p:cNvSpPr>
              <p:nvPr/>
            </p:nvSpPr>
            <p:spPr bwMode="auto">
              <a:xfrm>
                <a:off x="4896" y="2366"/>
                <a:ext cx="336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'v'</a:t>
                </a:r>
              </a:p>
            </p:txBody>
          </p:sp>
          <p:sp>
            <p:nvSpPr>
              <p:cNvPr id="24627" name="Text Box 43"/>
              <p:cNvSpPr txBox="1">
                <a:spLocks noChangeArrowheads="1"/>
              </p:cNvSpPr>
              <p:nvPr/>
            </p:nvSpPr>
            <p:spPr bwMode="auto">
              <a:xfrm>
                <a:off x="288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….</a:t>
                </a:r>
              </a:p>
            </p:txBody>
          </p:sp>
          <p:sp>
            <p:nvSpPr>
              <p:cNvPr id="24628" name="Text Box 44"/>
              <p:cNvSpPr txBox="1">
                <a:spLocks noChangeArrowheads="1"/>
              </p:cNvSpPr>
              <p:nvPr/>
            </p:nvSpPr>
            <p:spPr bwMode="auto">
              <a:xfrm>
                <a:off x="5232" y="2366"/>
                <a:ext cx="288" cy="21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 anchorCtr="1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600">
                    <a:solidFill>
                      <a:schemeClr val="bg1"/>
                    </a:solidFill>
                    <a:latin typeface="Arial" charset="0"/>
                  </a:rPr>
                  <a:t>….</a:t>
                </a:r>
              </a:p>
            </p:txBody>
          </p:sp>
        </p:grpSp>
        <p:grpSp>
          <p:nvGrpSpPr>
            <p:cNvPr id="6" name="Group 46"/>
            <p:cNvGrpSpPr>
              <a:grpSpLocks/>
            </p:cNvGrpSpPr>
            <p:nvPr/>
          </p:nvGrpSpPr>
          <p:grpSpPr bwMode="auto">
            <a:xfrm>
              <a:off x="484094" y="3878916"/>
              <a:ext cx="8305800" cy="1131888"/>
              <a:chOff x="240" y="1399"/>
              <a:chExt cx="5232" cy="713"/>
            </a:xfrm>
          </p:grpSpPr>
          <p:grpSp>
            <p:nvGrpSpPr>
              <p:cNvPr id="7" name="Group 47"/>
              <p:cNvGrpSpPr>
                <a:grpSpLocks/>
              </p:cNvGrpSpPr>
              <p:nvPr/>
            </p:nvGrpSpPr>
            <p:grpSpPr bwMode="auto">
              <a:xfrm>
                <a:off x="240" y="1399"/>
                <a:ext cx="5232" cy="550"/>
                <a:chOff x="288" y="1680"/>
                <a:chExt cx="5232" cy="550"/>
              </a:xfrm>
            </p:grpSpPr>
            <p:sp>
              <p:nvSpPr>
                <p:cNvPr id="24587" name="Text Box 48"/>
                <p:cNvSpPr txBox="1">
                  <a:spLocks noChangeArrowheads="1"/>
                </p:cNvSpPr>
                <p:nvPr/>
              </p:nvSpPr>
              <p:spPr bwMode="auto">
                <a:xfrm>
                  <a:off x="288" y="2016"/>
                  <a:ext cx="288" cy="214"/>
                </a:xfrm>
                <a:prstGeom prst="rect">
                  <a:avLst/>
                </a:prstGeom>
                <a:solidFill>
                  <a:schemeClr val="accent1"/>
                </a:solidFill>
                <a:ln w="317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anchor="ctr" anchorCtr="1"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600">
                      <a:solidFill>
                        <a:schemeClr val="bg1"/>
                      </a:solidFill>
                      <a:latin typeface="Tahoma" pitchFamily="34" charset="0"/>
                    </a:rPr>
                    <a:t>str</a:t>
                  </a:r>
                </a:p>
              </p:txBody>
            </p:sp>
            <p:cxnSp>
              <p:nvCxnSpPr>
                <p:cNvPr id="24588" name="AutoShape 49"/>
                <p:cNvCxnSpPr>
                  <a:cxnSpLocks noChangeShapeType="1"/>
                  <a:stCxn id="24587" idx="3"/>
                </p:cNvCxnSpPr>
                <p:nvPr/>
              </p:nvCxnSpPr>
              <p:spPr bwMode="auto">
                <a:xfrm flipV="1">
                  <a:off x="576" y="1917"/>
                  <a:ext cx="144" cy="216"/>
                </a:xfrm>
                <a:prstGeom prst="bentConnector2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 type="triangle" w="med" len="med"/>
                </a:ln>
              </p:spPr>
            </p:cxnSp>
            <p:grpSp>
              <p:nvGrpSpPr>
                <p:cNvPr id="8" name="Group 50"/>
                <p:cNvGrpSpPr>
                  <a:grpSpLocks/>
                </p:cNvGrpSpPr>
                <p:nvPr/>
              </p:nvGrpSpPr>
              <p:grpSpPr bwMode="auto">
                <a:xfrm>
                  <a:off x="288" y="1680"/>
                  <a:ext cx="5232" cy="218"/>
                  <a:chOff x="288" y="2366"/>
                  <a:chExt cx="5232" cy="218"/>
                </a:xfrm>
              </p:grpSpPr>
              <p:sp>
                <p:nvSpPr>
                  <p:cNvPr id="24590" name="Text Box 51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576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'H'</a:t>
                    </a:r>
                  </a:p>
                </p:txBody>
              </p:sp>
              <p:sp>
                <p:nvSpPr>
                  <p:cNvPr id="24591" name="Text Box 52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864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'e'</a:t>
                    </a:r>
                  </a:p>
                </p:txBody>
              </p:sp>
              <p:sp>
                <p:nvSpPr>
                  <p:cNvPr id="24592" name="Text Box 5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152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'l'</a:t>
                    </a:r>
                  </a:p>
                </p:txBody>
              </p:sp>
              <p:sp>
                <p:nvSpPr>
                  <p:cNvPr id="24593" name="Text Box 5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440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'l'</a:t>
                    </a:r>
                  </a:p>
                </p:txBody>
              </p:sp>
              <p:sp>
                <p:nvSpPr>
                  <p:cNvPr id="24594" name="Text Box 5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728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'o'</a:t>
                    </a:r>
                  </a:p>
                </p:txBody>
              </p:sp>
              <p:sp>
                <p:nvSpPr>
                  <p:cNvPr id="24595" name="Text Box 5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016" y="2366"/>
                    <a:ext cx="336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 '</a:t>
                    </a:r>
                  </a:p>
                </p:txBody>
              </p:sp>
              <p:sp>
                <p:nvSpPr>
                  <p:cNvPr id="24596" name="Text Box 57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304" y="2366"/>
                    <a:ext cx="336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'w'</a:t>
                    </a:r>
                  </a:p>
                </p:txBody>
              </p:sp>
              <p:sp>
                <p:nvSpPr>
                  <p:cNvPr id="24597" name="Text Box 58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592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'o'</a:t>
                    </a:r>
                  </a:p>
                </p:txBody>
              </p:sp>
              <p:sp>
                <p:nvSpPr>
                  <p:cNvPr id="24598" name="Text Box 59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880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'r'</a:t>
                    </a:r>
                  </a:p>
                </p:txBody>
              </p:sp>
              <p:sp>
                <p:nvSpPr>
                  <p:cNvPr id="24599" name="Text Box 60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168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'l'</a:t>
                    </a:r>
                  </a:p>
                </p:txBody>
              </p:sp>
              <p:sp>
                <p:nvSpPr>
                  <p:cNvPr id="24600" name="Text Box 61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456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'd'</a:t>
                    </a:r>
                  </a:p>
                </p:txBody>
              </p:sp>
              <p:sp>
                <p:nvSpPr>
                  <p:cNvPr id="24601" name="Text Box 62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3744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'\0'</a:t>
                    </a:r>
                  </a:p>
                </p:txBody>
              </p:sp>
              <p:sp>
                <p:nvSpPr>
                  <p:cNvPr id="24602" name="Text Box 6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032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'd'</a:t>
                    </a:r>
                  </a:p>
                </p:txBody>
              </p:sp>
              <p:sp>
                <p:nvSpPr>
                  <p:cNvPr id="24603" name="Text Box 64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320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'.'</a:t>
                    </a:r>
                  </a:p>
                </p:txBody>
              </p:sp>
              <p:sp>
                <p:nvSpPr>
                  <p:cNvPr id="24604" name="Text Box 6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608" y="2366"/>
                    <a:ext cx="336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'p'</a:t>
                    </a:r>
                  </a:p>
                </p:txBody>
              </p:sp>
              <p:sp>
                <p:nvSpPr>
                  <p:cNvPr id="24605" name="Text Box 66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896" y="2366"/>
                    <a:ext cx="336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'v'</a:t>
                    </a:r>
                  </a:p>
                </p:txBody>
              </p:sp>
              <p:sp>
                <p:nvSpPr>
                  <p:cNvPr id="24606" name="Text Box 67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88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….</a:t>
                    </a:r>
                  </a:p>
                </p:txBody>
              </p:sp>
              <p:sp>
                <p:nvSpPr>
                  <p:cNvPr id="24607" name="Text Box 68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5232" y="2366"/>
                    <a:ext cx="288" cy="218"/>
                  </a:xfrm>
                  <a:prstGeom prst="rect">
                    <a:avLst/>
                  </a:prstGeom>
                  <a:solidFill>
                    <a:schemeClr val="accent1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anchor="ctr" anchorCtr="1">
                    <a:spAutoFit/>
                  </a:bodyPr>
                  <a:lstStyle/>
                  <a:p>
                    <a:pPr>
                      <a:spcBef>
                        <a:spcPct val="50000"/>
                      </a:spcBef>
                    </a:pPr>
                    <a:r>
                      <a:rPr lang="en-US" sz="1600">
                        <a:solidFill>
                          <a:schemeClr val="bg1"/>
                        </a:solidFill>
                        <a:latin typeface="Arial" charset="0"/>
                      </a:rPr>
                      <a:t>….</a:t>
                    </a:r>
                  </a:p>
                </p:txBody>
              </p:sp>
            </p:grpSp>
          </p:grpSp>
          <p:sp>
            <p:nvSpPr>
              <p:cNvPr id="24586" name="AutoShape 69"/>
              <p:cNvSpPr>
                <a:spLocks noChangeArrowheads="1"/>
              </p:cNvSpPr>
              <p:nvPr/>
            </p:nvSpPr>
            <p:spPr bwMode="auto">
              <a:xfrm>
                <a:off x="3744" y="1632"/>
                <a:ext cx="144" cy="480"/>
              </a:xfrm>
              <a:prstGeom prst="upArrow">
                <a:avLst>
                  <a:gd name="adj1" fmla="val 61667"/>
                  <a:gd name="adj2" fmla="val 106836"/>
                </a:avLst>
              </a:prstGeom>
              <a:solidFill>
                <a:srgbClr val="FF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vert="eaVert" wrap="none" anchor="ctr"/>
              <a:lstStyle/>
              <a:p>
                <a:pPr eaLnBrk="0" hangingPunct="0"/>
                <a:endParaRPr lang="fr-FR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4584" name="Text Box 70"/>
            <p:cNvSpPr txBox="1">
              <a:spLocks noChangeArrowheads="1"/>
            </p:cNvSpPr>
            <p:nvPr/>
          </p:nvSpPr>
          <p:spPr bwMode="auto">
            <a:xfrm>
              <a:off x="5513294" y="5087004"/>
              <a:ext cx="12954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solidFill>
                    <a:schemeClr val="bg1"/>
                  </a:solidFill>
                  <a:latin typeface="Arial" charset="0"/>
                </a:rPr>
                <a:t>Terminator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B7D015A-B9DE-7F14-58A3-5CBA533274CA}"/>
              </a:ext>
            </a:extLst>
          </p:cNvPr>
          <p:cNvSpPr txBox="1"/>
          <p:nvPr/>
        </p:nvSpPr>
        <p:spPr>
          <a:xfrm>
            <a:off x="455339" y="4542761"/>
            <a:ext cx="886981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sz="2400">
                <a:latin typeface="+mn-lt"/>
              </a:rPr>
              <a:t>Để </a:t>
            </a:r>
            <a:r>
              <a:rPr lang="en-US" sz="2400" err="1">
                <a:latin typeface="+mn-lt"/>
              </a:rPr>
              <a:t>lưu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trữ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xâu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độ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dài</a:t>
            </a:r>
            <a:r>
              <a:rPr lang="en-US" sz="2400">
                <a:latin typeface="+mn-lt"/>
              </a:rPr>
              <a:t> N ta cần </a:t>
            </a:r>
            <a:r>
              <a:rPr lang="en-US" sz="2400" err="1">
                <a:latin typeface="+mn-lt"/>
              </a:rPr>
              <a:t>khai</a:t>
            </a:r>
            <a:r>
              <a:rPr lang="en-US" sz="2400">
                <a:latin typeface="+mn-lt"/>
              </a:rPr>
              <a:t> báo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 N+1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tử</a:t>
            </a:r>
            <a:endParaRPr lang="en-US" sz="2400">
              <a:latin typeface="+mn-lt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sz="2400">
                <a:latin typeface="+mn-lt"/>
              </a:rPr>
              <a:t>Hai </a:t>
            </a:r>
            <a:r>
              <a:rPr lang="en-US" sz="2400" err="1">
                <a:latin typeface="+mn-lt"/>
              </a:rPr>
              <a:t>cách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khởi</a:t>
            </a:r>
            <a:r>
              <a:rPr lang="en-US" sz="2400">
                <a:latin typeface="+mn-lt"/>
              </a:rPr>
              <a:t> tạo </a:t>
            </a:r>
            <a:r>
              <a:rPr lang="en-US" sz="2400" err="1">
                <a:latin typeface="+mn-lt"/>
              </a:rPr>
              <a:t>sau</a:t>
            </a:r>
            <a:r>
              <a:rPr lang="en-US" sz="2400">
                <a:latin typeface="+mn-lt"/>
              </a:rPr>
              <a:t> là </a:t>
            </a:r>
            <a:r>
              <a:rPr lang="en-US" sz="2400" err="1">
                <a:latin typeface="+mn-lt"/>
              </a:rPr>
              <a:t>tương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đương</a:t>
            </a:r>
            <a:endParaRPr lang="en-US" sz="240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30F2DA-BF55-F9C8-42F5-CA77A6BB3110}"/>
              </a:ext>
            </a:extLst>
          </p:cNvPr>
          <p:cNvSpPr txBox="1"/>
          <p:nvPr/>
        </p:nvSpPr>
        <p:spPr>
          <a:xfrm>
            <a:off x="2222614" y="5505589"/>
            <a:ext cx="73906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str[] = { 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'b'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'l'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'a'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'b'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'l'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'a'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'\0'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};</a:t>
            </a:r>
          </a:p>
          <a:p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str[] = 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800" err="1">
                <a:solidFill>
                  <a:srgbClr val="A31515"/>
                </a:solidFill>
                <a:latin typeface="Cascadia Mono" panose="020B0609020000020004" pitchFamily="49" charset="0"/>
              </a:rPr>
              <a:t>blabla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25</a:t>
            </a:fld>
            <a:endParaRPr lang="zh-CN" altLang="en-US"/>
          </a:p>
        </p:txBody>
      </p:sp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err="1"/>
              <a:t>Các</a:t>
            </a:r>
            <a:r>
              <a:rPr lang="en-US"/>
              <a:t> </a:t>
            </a:r>
            <a:r>
              <a:rPr lang="en-US" err="1"/>
              <a:t>hàm</a:t>
            </a:r>
            <a:r>
              <a:rPr lang="en-US"/>
              <a:t> </a:t>
            </a:r>
            <a:r>
              <a:rPr lang="en-US" err="1"/>
              <a:t>nhập</a:t>
            </a:r>
            <a:r>
              <a:rPr lang="en-US"/>
              <a:t> </a:t>
            </a:r>
            <a:r>
              <a:rPr lang="en-US" err="1"/>
              <a:t>xâu</a:t>
            </a:r>
            <a:r>
              <a:rPr lang="en-US"/>
              <a:t> </a:t>
            </a:r>
            <a:r>
              <a:rPr lang="en-US" err="1"/>
              <a:t>ký</a:t>
            </a:r>
            <a:r>
              <a:rPr lang="en-US"/>
              <a:t> </a:t>
            </a:r>
            <a:r>
              <a:rPr lang="en-US" err="1"/>
              <a:t>tự</a:t>
            </a:r>
            <a:r>
              <a:rPr lang="en-US"/>
              <a:t> </a:t>
            </a:r>
            <a:r>
              <a:rPr lang="en-US" err="1"/>
              <a:t>và</a:t>
            </a:r>
            <a:r>
              <a:rPr lang="en-US"/>
              <a:t> </a:t>
            </a:r>
            <a:r>
              <a:rPr lang="en-US" err="1"/>
              <a:t>ký</a:t>
            </a:r>
            <a:r>
              <a:rPr lang="en-US"/>
              <a:t> </a:t>
            </a:r>
            <a:r>
              <a:rPr lang="en-US" err="1"/>
              <a:t>tự</a:t>
            </a:r>
            <a:endParaRPr 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sz="quarter" idx="13"/>
          </p:nvPr>
        </p:nvSpPr>
        <p:spPr>
          <a:ln w="28575">
            <a:solidFill>
              <a:schemeClr val="tx1"/>
            </a:solidFill>
          </a:ln>
        </p:spPr>
        <p:txBody>
          <a:bodyPr/>
          <a:lstStyle/>
          <a:p>
            <a:pPr eaLnBrk="1" hangingPunct="1"/>
            <a:r>
              <a:rPr lang="fr-FR" sz="2400" err="1">
                <a:latin typeface="+mn-lt"/>
              </a:rPr>
              <a:t>getchar</a:t>
            </a:r>
            <a:r>
              <a:rPr lang="fr-FR" sz="2400">
                <a:latin typeface="+mn-lt"/>
              </a:rPr>
              <a:t>()</a:t>
            </a:r>
          </a:p>
          <a:p>
            <a:pPr lvl="1" eaLnBrk="1" hangingPunct="1"/>
            <a:r>
              <a:rPr lang="fr-FR" sz="2400">
                <a:latin typeface="+mn-lt"/>
              </a:rPr>
              <a:t>c = </a:t>
            </a:r>
            <a:r>
              <a:rPr lang="fr-FR" sz="2400" err="1">
                <a:latin typeface="+mn-lt"/>
              </a:rPr>
              <a:t>getchar</a:t>
            </a:r>
            <a:r>
              <a:rPr lang="fr-FR" sz="2400">
                <a:latin typeface="+mn-lt"/>
              </a:rPr>
              <a:t>()</a:t>
            </a:r>
          </a:p>
          <a:p>
            <a:pPr eaLnBrk="1" hangingPunct="1"/>
            <a:r>
              <a:rPr lang="fr-FR" sz="2400" err="1">
                <a:latin typeface="+mn-lt"/>
              </a:rPr>
              <a:t>scanf</a:t>
            </a:r>
            <a:endParaRPr lang="fr-FR" sz="2400">
              <a:latin typeface="+mn-lt"/>
            </a:endParaRPr>
          </a:p>
          <a:p>
            <a:pPr lvl="1" eaLnBrk="1" hangingPunct="1"/>
            <a:r>
              <a:rPr lang="fr-FR" sz="2400" err="1">
                <a:latin typeface="+mn-lt"/>
              </a:rPr>
              <a:t>scanf</a:t>
            </a:r>
            <a:r>
              <a:rPr lang="fr-FR" sz="2400">
                <a:latin typeface="+mn-lt"/>
              </a:rPr>
              <a:t>("%s", </a:t>
            </a:r>
            <a:r>
              <a:rPr lang="fr-FR" sz="2400" err="1">
                <a:latin typeface="+mn-lt"/>
              </a:rPr>
              <a:t>str</a:t>
            </a:r>
            <a:r>
              <a:rPr lang="fr-FR" sz="2400">
                <a:latin typeface="+mn-lt"/>
              </a:rPr>
              <a:t>);</a:t>
            </a:r>
          </a:p>
          <a:p>
            <a:pPr eaLnBrk="1" hangingPunct="1"/>
            <a:r>
              <a:rPr lang="fr-FR" sz="2400" err="1">
                <a:latin typeface="+mn-lt"/>
              </a:rPr>
              <a:t>gets</a:t>
            </a:r>
            <a:r>
              <a:rPr lang="fr-FR" sz="2400">
                <a:latin typeface="+mn-lt"/>
              </a:rPr>
              <a:t>()</a:t>
            </a:r>
          </a:p>
          <a:p>
            <a:pPr lvl="1" eaLnBrk="1" hangingPunct="1"/>
            <a:r>
              <a:rPr lang="fr-FR" sz="2400" err="1">
                <a:latin typeface="+mn-lt"/>
              </a:rPr>
              <a:t>gets</a:t>
            </a:r>
            <a:r>
              <a:rPr lang="fr-FR" sz="2400">
                <a:latin typeface="+mn-lt"/>
              </a:rPr>
              <a:t>(</a:t>
            </a:r>
            <a:r>
              <a:rPr lang="fr-FR" sz="2400" err="1">
                <a:latin typeface="+mn-lt"/>
              </a:rPr>
              <a:t>str</a:t>
            </a:r>
            <a:r>
              <a:rPr lang="fr-FR" sz="2400">
                <a:latin typeface="+mn-lt"/>
              </a:rPr>
              <a:t>);</a:t>
            </a:r>
          </a:p>
          <a:p>
            <a:endParaRPr lang="fr-FR"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28EFE2-7033-FAA0-81F2-52A7A6D4D360}"/>
              </a:ext>
            </a:extLst>
          </p:cNvPr>
          <p:cNvSpPr txBox="1"/>
          <p:nvPr/>
        </p:nvSpPr>
        <p:spPr>
          <a:xfrm>
            <a:off x="5041749" y="1346545"/>
            <a:ext cx="6691941" cy="304698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err="1">
                <a:latin typeface="+mn-lt"/>
                <a:cs typeface="Courier New" pitchFamily="49" charset="0"/>
              </a:rPr>
              <a:t>strlen</a:t>
            </a:r>
            <a:r>
              <a:rPr lang="en-US" sz="2400">
                <a:latin typeface="+mn-lt"/>
                <a:cs typeface="Courier New" pitchFamily="49" charset="0"/>
              </a:rPr>
              <a:t>(const char s[])</a:t>
            </a:r>
          </a:p>
          <a:p>
            <a:pPr lvl="1"/>
            <a:r>
              <a:rPr lang="en-US" sz="2400">
                <a:latin typeface="+mn-lt"/>
              </a:rPr>
              <a:t>trả về số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của </a:t>
            </a:r>
            <a:r>
              <a:rPr lang="en-US" sz="2400" err="1">
                <a:latin typeface="+mn-lt"/>
              </a:rPr>
              <a:t>xâu</a:t>
            </a:r>
            <a:r>
              <a:rPr lang="en-US" sz="2400">
                <a:latin typeface="+mn-lt"/>
              </a:rPr>
              <a:t> s (không tính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NULL)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err="1">
                <a:latin typeface="+mn-lt"/>
                <a:cs typeface="Courier New" pitchFamily="49" charset="0"/>
              </a:rPr>
              <a:t>strcmp</a:t>
            </a:r>
            <a:r>
              <a:rPr lang="en-US" sz="2400">
                <a:latin typeface="+mn-lt"/>
                <a:cs typeface="Courier New" pitchFamily="49" charset="0"/>
              </a:rPr>
              <a:t>(const char s1[], const char s2[])</a:t>
            </a:r>
          </a:p>
          <a:p>
            <a:pPr lvl="1"/>
            <a:r>
              <a:rPr lang="en-US" sz="2400">
                <a:latin typeface="+mn-lt"/>
              </a:rPr>
              <a:t>so </a:t>
            </a:r>
            <a:r>
              <a:rPr lang="en-US" sz="2400" err="1">
                <a:latin typeface="+mn-lt"/>
              </a:rPr>
              <a:t>sánh</a:t>
            </a:r>
            <a:r>
              <a:rPr lang="en-US" sz="2400">
                <a:latin typeface="+mn-lt"/>
              </a:rPr>
              <a:t> s1 với s2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err="1">
                <a:latin typeface="+mn-lt"/>
                <a:cs typeface="Courier New" pitchFamily="49" charset="0"/>
              </a:rPr>
              <a:t>strcpy</a:t>
            </a:r>
            <a:r>
              <a:rPr lang="en-US" sz="2400">
                <a:latin typeface="+mn-lt"/>
                <a:cs typeface="Courier New" pitchFamily="49" charset="0"/>
              </a:rPr>
              <a:t>(char s1[], const char s2[])</a:t>
            </a:r>
            <a:endParaRPr lang="en-US" sz="2400" b="1">
              <a:latin typeface="+mn-lt"/>
              <a:cs typeface="Courier New" pitchFamily="49" charset="0"/>
            </a:endParaRPr>
          </a:p>
          <a:p>
            <a:pPr lvl="1"/>
            <a:r>
              <a:rPr lang="en-US" sz="2400" err="1">
                <a:latin typeface="+mn-lt"/>
              </a:rPr>
              <a:t>sao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chép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nội</a:t>
            </a:r>
            <a:r>
              <a:rPr lang="en-US" sz="2400">
                <a:latin typeface="+mn-lt"/>
              </a:rPr>
              <a:t> dung s2 vào s1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err="1">
                <a:latin typeface="+mn-lt"/>
                <a:cs typeface="Courier New" pitchFamily="49" charset="0"/>
              </a:rPr>
              <a:t>strcat</a:t>
            </a:r>
            <a:r>
              <a:rPr lang="en-US" sz="2400">
                <a:latin typeface="+mn-lt"/>
                <a:cs typeface="Courier New" pitchFamily="49" charset="0"/>
              </a:rPr>
              <a:t>(char s1[], char s2[])</a:t>
            </a:r>
            <a:endParaRPr lang="en-US" sz="2400" b="1">
              <a:latin typeface="+mn-lt"/>
              <a:cs typeface="Courier New" pitchFamily="49" charset="0"/>
            </a:endParaRPr>
          </a:p>
          <a:p>
            <a:pPr lvl="1"/>
            <a:r>
              <a:rPr lang="en-US" sz="2400">
                <a:latin typeface="+mn-lt"/>
              </a:rPr>
              <a:t>nối s2 vào s1, </a:t>
            </a:r>
            <a:r>
              <a:rPr lang="en-US" sz="2400" err="1">
                <a:latin typeface="+mn-lt"/>
              </a:rPr>
              <a:t>sau</a:t>
            </a:r>
            <a:r>
              <a:rPr lang="en-US" sz="2400">
                <a:latin typeface="+mn-lt"/>
              </a:rPr>
              <a:t>  đó </a:t>
            </a:r>
            <a:r>
              <a:rPr lang="en-US" sz="2400" err="1">
                <a:latin typeface="+mn-lt"/>
              </a:rPr>
              <a:t>lưu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kết</a:t>
            </a:r>
            <a:r>
              <a:rPr lang="en-US" sz="2400">
                <a:latin typeface="+mn-lt"/>
              </a:rPr>
              <a:t> quả vào s1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26</a:t>
            </a:fld>
            <a:endParaRPr lang="zh-CN" altLang="en-US"/>
          </a:p>
        </p:txBody>
      </p:sp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err="1"/>
              <a:t>Ví</a:t>
            </a:r>
            <a:r>
              <a:rPr lang="en-US"/>
              <a:t> </a:t>
            </a:r>
            <a:r>
              <a:rPr lang="en-US" err="1"/>
              <a:t>dụ</a:t>
            </a:r>
            <a:endParaRPr lang="en-US"/>
          </a:p>
        </p:txBody>
      </p:sp>
      <p:sp>
        <p:nvSpPr>
          <p:cNvPr id="28675" name="Rectangle 3"/>
          <p:cNvSpPr>
            <a:spLocks noGrp="1" noChangeArrowheads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400" err="1">
                <a:latin typeface="+mn-lt"/>
              </a:rPr>
              <a:t>Ví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dụ</a:t>
            </a:r>
            <a:r>
              <a:rPr lang="en-US" sz="2400">
                <a:latin typeface="+mn-lt"/>
              </a:rPr>
              <a:t> 1.  </a:t>
            </a:r>
            <a:r>
              <a:rPr lang="en-US" sz="2400" err="1">
                <a:latin typeface="+mn-lt"/>
              </a:rPr>
              <a:t>Xây</a:t>
            </a:r>
            <a:r>
              <a:rPr lang="en-US" sz="2400">
                <a:latin typeface="+mn-lt"/>
              </a:rPr>
              <a:t> dựng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thay</a:t>
            </a:r>
            <a:r>
              <a:rPr lang="en-US" sz="2400">
                <a:latin typeface="+mn-lt"/>
              </a:rPr>
              <a:t> thế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trong </a:t>
            </a:r>
            <a:r>
              <a:rPr lang="en-US" sz="2400" err="1">
                <a:latin typeface="+mn-lt"/>
              </a:rPr>
              <a:t>xâu</a:t>
            </a:r>
            <a:endParaRPr lang="en-US" sz="2400">
              <a:latin typeface="+mn-lt"/>
            </a:endParaRPr>
          </a:p>
          <a:p>
            <a:pPr lvl="1" eaLnBrk="1" hangingPunct="1"/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có </a:t>
            </a:r>
            <a:r>
              <a:rPr lang="en-US" sz="2400" err="1">
                <a:latin typeface="+mn-lt"/>
              </a:rPr>
              <a:t>tham</a:t>
            </a:r>
            <a:r>
              <a:rPr lang="en-US" sz="2400">
                <a:latin typeface="+mn-lt"/>
              </a:rPr>
              <a:t> số là </a:t>
            </a:r>
            <a:r>
              <a:rPr lang="en-US" sz="2400" err="1">
                <a:latin typeface="+mn-lt"/>
              </a:rPr>
              <a:t>một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xâu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và </a:t>
            </a:r>
            <a:r>
              <a:rPr lang="en-US" sz="2400" err="1">
                <a:latin typeface="+mn-lt"/>
              </a:rPr>
              <a:t>hai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endParaRPr lang="en-US" sz="2400">
              <a:latin typeface="+mn-lt"/>
            </a:endParaRPr>
          </a:p>
          <a:p>
            <a:pPr lvl="1" eaLnBrk="1" hangingPunct="1"/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duyệt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xâu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và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thay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thế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tất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cả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các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thứ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nhất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trong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xâu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bằng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thứ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hai</a:t>
            </a:r>
            <a:r>
              <a:rPr lang="en-US" sz="2400">
                <a:latin typeface="+mn-lt"/>
              </a:rPr>
              <a:t>. </a:t>
            </a:r>
          </a:p>
          <a:p>
            <a:pPr>
              <a:lnSpc>
                <a:spcPct val="80000"/>
              </a:lnSpc>
            </a:pPr>
            <a:r>
              <a:rPr lang="en-US" sz="2400" err="1">
                <a:latin typeface="+mn-lt"/>
              </a:rPr>
              <a:t>Viết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chương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trình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để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kiểm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nói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trên</a:t>
            </a:r>
            <a:r>
              <a:rPr lang="en-US" sz="2400">
                <a:latin typeface="+mn-lt"/>
              </a:rPr>
              <a:t>:</a:t>
            </a:r>
          </a:p>
          <a:p>
            <a:pPr lvl="1"/>
            <a:r>
              <a:rPr lang="en-US" sz="2400" err="1">
                <a:latin typeface="+mn-lt"/>
              </a:rPr>
              <a:t>Đọc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một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xâu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không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chứa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trắng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và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hai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, </a:t>
            </a:r>
            <a:r>
              <a:rPr lang="en-US" sz="2400" err="1">
                <a:latin typeface="+mn-lt"/>
              </a:rPr>
              <a:t>sau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đó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gọi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với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các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đối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số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trên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và</a:t>
            </a:r>
            <a:r>
              <a:rPr lang="en-US" sz="2400">
                <a:latin typeface="+mn-lt"/>
              </a:rPr>
              <a:t> in </a:t>
            </a:r>
            <a:r>
              <a:rPr lang="en-US" sz="2400" err="1">
                <a:latin typeface="+mn-lt"/>
              </a:rPr>
              <a:t>ra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kết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quả</a:t>
            </a:r>
            <a:r>
              <a:rPr lang="en-US" sz="2400">
                <a:latin typeface="+mn-lt"/>
              </a:rPr>
              <a:t>.</a:t>
            </a:r>
          </a:p>
          <a:p>
            <a:pPr>
              <a:lnSpc>
                <a:spcPct val="80000"/>
              </a:lnSpc>
            </a:pPr>
            <a:r>
              <a:rPr lang="en-US" sz="2400" err="1">
                <a:latin typeface="+mn-lt"/>
              </a:rPr>
              <a:t>Ví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dụ</a:t>
            </a:r>
            <a:endParaRPr lang="en-US" sz="2400">
              <a:latin typeface="+mn-lt"/>
            </a:endParaRPr>
          </a:p>
          <a:p>
            <a:pPr lvl="1"/>
            <a:r>
              <a:rPr lang="en-US" sz="2400" err="1">
                <a:latin typeface="+mn-lt"/>
              </a:rPr>
              <a:t>Đầu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vào</a:t>
            </a:r>
            <a:r>
              <a:rPr lang="en-US" sz="2400">
                <a:latin typeface="+mn-lt"/>
              </a:rPr>
              <a:t>: “papa”, ‘p’, ‘m’</a:t>
            </a:r>
          </a:p>
          <a:p>
            <a:pPr lvl="1"/>
            <a:r>
              <a:rPr lang="en-US" sz="2400" err="1">
                <a:latin typeface="+mn-lt"/>
              </a:rPr>
              <a:t>Kết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quả</a:t>
            </a:r>
            <a:r>
              <a:rPr lang="en-US" sz="2400">
                <a:latin typeface="+mn-lt"/>
              </a:rPr>
              <a:t>: “mama”</a:t>
            </a:r>
            <a:endParaRPr lang="fr-FR" sz="2400">
              <a:latin typeface="+mn-l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40FE2-B465-A8D0-A378-82125F659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Ví</a:t>
            </a:r>
            <a:r>
              <a:rPr lang="en-US"/>
              <a:t> </a:t>
            </a:r>
            <a:r>
              <a:rPr lang="en-US" err="1"/>
              <a:t>dụ</a:t>
            </a:r>
            <a:r>
              <a:rPr lang="en-US"/>
              <a:t> 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2BD97A-8409-C4AD-9166-8BB6A55952F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EC3F97-6645-60E7-3A5C-82BC4760B606}"/>
              </a:ext>
            </a:extLst>
          </p:cNvPr>
          <p:cNvSpPr txBox="1"/>
          <p:nvPr/>
        </p:nvSpPr>
        <p:spPr>
          <a:xfrm>
            <a:off x="1330385" y="1875162"/>
            <a:ext cx="8822906" cy="34163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/* function that replace all </a:t>
            </a:r>
            <a:r>
              <a:rPr lang="en-US" sz="1800" err="1">
                <a:solidFill>
                  <a:srgbClr val="008000"/>
                </a:solidFill>
                <a:latin typeface="Cascadia Mono" panose="020B0609020000020004" pitchFamily="49" charset="0"/>
              </a:rPr>
              <a:t>charaters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 &lt;</a:t>
            </a:r>
            <a:r>
              <a:rPr lang="en-US" sz="1800" err="1">
                <a:solidFill>
                  <a:srgbClr val="008000"/>
                </a:solidFill>
                <a:latin typeface="Cascadia Mono" panose="020B0609020000020004" pitchFamily="49" charset="0"/>
              </a:rPr>
              <a:t>replace_what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&gt; by &lt;</a:t>
            </a:r>
            <a:r>
              <a:rPr lang="en-US" sz="1800" err="1">
                <a:solidFill>
                  <a:srgbClr val="008000"/>
                </a:solidFill>
                <a:latin typeface="Cascadia Mono" panose="020B0609020000020004" pitchFamily="49" charset="0"/>
              </a:rPr>
              <a:t>replace_with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&gt; in string str */</a:t>
            </a:r>
            <a:endParaRPr lang="en-US" sz="18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replace(</a:t>
            </a:r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>
                <a:solidFill>
                  <a:srgbClr val="808080"/>
                </a:solidFill>
                <a:latin typeface="Cascadia Mono" panose="020B0609020000020004" pitchFamily="49" charset="0"/>
              </a:rPr>
              <a:t>str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[], </a:t>
            </a:r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err="1">
                <a:solidFill>
                  <a:srgbClr val="808080"/>
                </a:solidFill>
                <a:latin typeface="Cascadia Mono" panose="020B0609020000020004" pitchFamily="49" charset="0"/>
              </a:rPr>
              <a:t>replace_what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err="1">
                <a:solidFill>
                  <a:srgbClr val="808080"/>
                </a:solidFill>
                <a:latin typeface="Cascadia Mono" panose="020B0609020000020004" pitchFamily="49" charset="0"/>
              </a:rPr>
              <a:t>replace_with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en-US" sz="18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nn-NO" sz="18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nn-NO" sz="180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nn-NO" sz="1800">
                <a:solidFill>
                  <a:srgbClr val="000000"/>
                </a:solidFill>
                <a:latin typeface="Cascadia Mono" panose="020B0609020000020004" pitchFamily="49" charset="0"/>
              </a:rPr>
              <a:t> (i = 0; </a:t>
            </a:r>
            <a:r>
              <a:rPr lang="nn-NO" sz="1800">
                <a:solidFill>
                  <a:srgbClr val="808080"/>
                </a:solidFill>
                <a:latin typeface="Cascadia Mono" panose="020B0609020000020004" pitchFamily="49" charset="0"/>
              </a:rPr>
              <a:t>str</a:t>
            </a:r>
            <a:r>
              <a:rPr lang="nn-NO" sz="1800">
                <a:solidFill>
                  <a:srgbClr val="000000"/>
                </a:solidFill>
                <a:latin typeface="Cascadia Mono" panose="020B0609020000020004" pitchFamily="49" charset="0"/>
              </a:rPr>
              <a:t>[i] != </a:t>
            </a:r>
            <a:r>
              <a:rPr lang="nn-NO" sz="1800">
                <a:solidFill>
                  <a:srgbClr val="A31515"/>
                </a:solidFill>
                <a:latin typeface="Cascadia Mono" panose="020B0609020000020004" pitchFamily="49" charset="0"/>
              </a:rPr>
              <a:t>'\0'</a:t>
            </a:r>
            <a:r>
              <a:rPr lang="nn-NO" sz="1800">
                <a:solidFill>
                  <a:srgbClr val="000000"/>
                </a:solidFill>
                <a:latin typeface="Cascadia Mono" panose="020B0609020000020004" pitchFamily="49" charset="0"/>
              </a:rPr>
              <a:t>; ++i)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800">
                <a:solidFill>
                  <a:srgbClr val="808080"/>
                </a:solidFill>
                <a:latin typeface="Cascadia Mono" panose="020B0609020000020004" pitchFamily="49" charset="0"/>
              </a:rPr>
              <a:t>str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] == </a:t>
            </a:r>
            <a:r>
              <a:rPr lang="en-US" sz="1800" err="1">
                <a:solidFill>
                  <a:srgbClr val="808080"/>
                </a:solidFill>
                <a:latin typeface="Cascadia Mono" panose="020B0609020000020004" pitchFamily="49" charset="0"/>
              </a:rPr>
              <a:t>replace_what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800">
                <a:solidFill>
                  <a:srgbClr val="808080"/>
                </a:solidFill>
                <a:latin typeface="Cascadia Mono" panose="020B0609020000020004" pitchFamily="49" charset="0"/>
              </a:rPr>
              <a:t>str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i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] = </a:t>
            </a:r>
            <a:r>
              <a:rPr lang="en-US" sz="1800" err="1">
                <a:solidFill>
                  <a:srgbClr val="808080"/>
                </a:solidFill>
                <a:latin typeface="Cascadia Mono" panose="020B0609020000020004" pitchFamily="49" charset="0"/>
              </a:rPr>
              <a:t>replace_with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886958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97A03-3C23-F309-42A8-2400D1AE0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Ví</a:t>
            </a:r>
            <a:r>
              <a:rPr lang="en-US"/>
              <a:t> </a:t>
            </a:r>
            <a:r>
              <a:rPr lang="en-US" err="1"/>
              <a:t>dụ</a:t>
            </a:r>
            <a:r>
              <a:rPr lang="en-US"/>
              <a:t> 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EEB06A-3A18-FFA0-7C74-32573129A3A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4D912F-7382-8ACC-D74D-1018DAEE4D42}"/>
              </a:ext>
            </a:extLst>
          </p:cNvPr>
          <p:cNvSpPr txBox="1"/>
          <p:nvPr/>
        </p:nvSpPr>
        <p:spPr>
          <a:xfrm>
            <a:off x="338736" y="1028154"/>
            <a:ext cx="11637604" cy="49398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500">
                <a:solidFill>
                  <a:srgbClr val="808080"/>
                </a:solidFill>
                <a:latin typeface="Cascadia Mono" panose="020B0609020000020004" pitchFamily="49" charset="0"/>
              </a:rPr>
              <a:t>#define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500">
                <a:solidFill>
                  <a:srgbClr val="6F008A"/>
                </a:solidFill>
                <a:latin typeface="Cascadia Mono" panose="020B0609020000020004" pitchFamily="49" charset="0"/>
              </a:rPr>
              <a:t>STRING_LEN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100</a:t>
            </a:r>
          </a:p>
          <a:p>
            <a:endParaRPr lang="en-US" sz="15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50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main(</a:t>
            </a:r>
            <a:r>
              <a:rPr lang="en-US" sz="150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50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str[</a:t>
            </a:r>
            <a:r>
              <a:rPr lang="en-US" sz="1500">
                <a:solidFill>
                  <a:srgbClr val="6F008A"/>
                </a:solidFill>
                <a:latin typeface="Cascadia Mono" panose="020B0609020000020004" pitchFamily="49" charset="0"/>
              </a:rPr>
              <a:t>STRING_LEN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+ 1];</a:t>
            </a: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50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replace_what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replace_with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tmp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en-US" sz="15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500">
                <a:solidFill>
                  <a:srgbClr val="A31515"/>
                </a:solidFill>
                <a:latin typeface="Cascadia Mono" panose="020B0609020000020004" pitchFamily="49" charset="0"/>
              </a:rPr>
              <a:t>"Please enter a string (no spaces)\n"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scanf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500">
                <a:solidFill>
                  <a:srgbClr val="A31515"/>
                </a:solidFill>
                <a:latin typeface="Cascadia Mono" panose="020B0609020000020004" pitchFamily="49" charset="0"/>
              </a:rPr>
              <a:t>"%100s"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, str);</a:t>
            </a:r>
          </a:p>
          <a:p>
            <a:endParaRPr lang="en-US" sz="15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500">
                <a:solidFill>
                  <a:srgbClr val="A31515"/>
                </a:solidFill>
                <a:latin typeface="Cascadia Mono" panose="020B0609020000020004" pitchFamily="49" charset="0"/>
              </a:rPr>
              <a:t>"Letter to replace: "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scanf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500">
                <a:solidFill>
                  <a:srgbClr val="A31515"/>
                </a:solidFill>
                <a:latin typeface="Cascadia Mono" panose="020B0609020000020004" pitchFamily="49" charset="0"/>
              </a:rPr>
              <a:t>" %c"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, &amp;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replace_what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500">
                <a:solidFill>
                  <a:srgbClr val="0000FF"/>
                </a:solidFill>
                <a:latin typeface="Cascadia Mono" panose="020B0609020000020004" pitchFamily="49" charset="0"/>
              </a:rPr>
              <a:t>do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{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tmp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getchar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(); } </a:t>
            </a:r>
            <a:r>
              <a:rPr lang="en-US" sz="1500">
                <a:solidFill>
                  <a:srgbClr val="0000FF"/>
                </a:solidFill>
                <a:latin typeface="Cascadia Mono" panose="020B0609020000020004" pitchFamily="49" charset="0"/>
              </a:rPr>
              <a:t>while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tmp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!= </a:t>
            </a:r>
            <a:r>
              <a:rPr lang="en-US" sz="1500">
                <a:solidFill>
                  <a:srgbClr val="A31515"/>
                </a:solidFill>
                <a:latin typeface="Cascadia Mono" panose="020B0609020000020004" pitchFamily="49" charset="0"/>
              </a:rPr>
              <a:t>'\n'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en-US" sz="15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500">
                <a:solidFill>
                  <a:srgbClr val="A31515"/>
                </a:solidFill>
                <a:latin typeface="Cascadia Mono" panose="020B0609020000020004" pitchFamily="49" charset="0"/>
              </a:rPr>
              <a:t>"Letter to replace with: "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scanf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500">
                <a:solidFill>
                  <a:srgbClr val="A31515"/>
                </a:solidFill>
                <a:latin typeface="Cascadia Mono" panose="020B0609020000020004" pitchFamily="49" charset="0"/>
              </a:rPr>
              <a:t>" %c"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, &amp;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replace_with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en-US" sz="15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replace(str,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replace_what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replace_with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5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500">
                <a:solidFill>
                  <a:srgbClr val="A31515"/>
                </a:solidFill>
                <a:latin typeface="Cascadia Mono" panose="020B0609020000020004" pitchFamily="49" charset="0"/>
              </a:rPr>
              <a:t>"The result: %s\n"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, str);</a:t>
            </a: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50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 0;</a:t>
            </a:r>
          </a:p>
          <a:p>
            <a:r>
              <a:rPr lang="en-US" sz="150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3101977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BE30D-1FA4-4879-31D6-402E5FB6A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tập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C4502-FE4D-8C68-1625-3DEB87CE364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2400" err="1">
                <a:latin typeface="Calibri (Body)"/>
              </a:rPr>
              <a:t>Bài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tập</a:t>
            </a:r>
            <a:r>
              <a:rPr lang="en-US" sz="2400">
                <a:latin typeface="Calibri (Body)"/>
              </a:rPr>
              <a:t> 1. </a:t>
            </a:r>
            <a:r>
              <a:rPr lang="fr-FR" sz="2400" err="1">
                <a:latin typeface="Calibri (Body)"/>
              </a:rPr>
              <a:t>Viết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chương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trình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đọc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một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xâu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ký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tự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biểu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diễn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một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câu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từ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người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dùng</a:t>
            </a:r>
            <a:r>
              <a:rPr lang="fr-FR" sz="2400">
                <a:latin typeface="Calibri (Body)"/>
              </a:rPr>
              <a:t>. </a:t>
            </a:r>
            <a:r>
              <a:rPr lang="fr-FR" sz="2400" err="1">
                <a:latin typeface="Calibri (Body)"/>
              </a:rPr>
              <a:t>Sau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đó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chương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trình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hiển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thị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mỗi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từ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trong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câu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trên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một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dòng</a:t>
            </a:r>
            <a:r>
              <a:rPr lang="fr-FR" sz="2400">
                <a:latin typeface="Calibri (Body)"/>
              </a:rPr>
              <a:t>. </a:t>
            </a:r>
            <a:r>
              <a:rPr lang="fr-FR" sz="2400" err="1">
                <a:latin typeface="Calibri (Body)"/>
              </a:rPr>
              <a:t>Một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từ</a:t>
            </a:r>
            <a:r>
              <a:rPr lang="fr-FR" sz="2400">
                <a:latin typeface="Calibri (Body)"/>
              </a:rPr>
              <a:t> là </a:t>
            </a:r>
            <a:r>
              <a:rPr lang="fr-FR" sz="2400" err="1">
                <a:latin typeface="Calibri (Body)"/>
              </a:rPr>
              <a:t>một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dãy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các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ký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tự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liên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tiếp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không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chứa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ký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tự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trắng</a:t>
            </a:r>
            <a:r>
              <a:rPr lang="fr-FR" sz="2400">
                <a:latin typeface="Calibri (Body)"/>
              </a:rPr>
              <a:t>. </a:t>
            </a:r>
          </a:p>
          <a:p>
            <a:pPr eaLnBrk="1" hangingPunct="1">
              <a:defRPr/>
            </a:pPr>
            <a:r>
              <a:rPr lang="fr-FR" sz="2400" err="1">
                <a:latin typeface="Calibri (Body)"/>
              </a:rPr>
              <a:t>Ví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dụ</a:t>
            </a:r>
            <a:r>
              <a:rPr lang="fr-FR" sz="2400">
                <a:latin typeface="Calibri (Body)"/>
              </a:rPr>
              <a:t>:</a:t>
            </a:r>
          </a:p>
          <a:p>
            <a:pPr lvl="1" eaLnBrk="1" hangingPunct="1">
              <a:defRPr/>
            </a:pPr>
            <a:r>
              <a:rPr lang="fr-FR" sz="2400" err="1">
                <a:latin typeface="Calibri (Body)"/>
              </a:rPr>
              <a:t>Đầu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vào</a:t>
            </a:r>
            <a:r>
              <a:rPr lang="fr-FR" sz="2400">
                <a:latin typeface="Calibri (Body)"/>
              </a:rPr>
              <a:t>: </a:t>
            </a:r>
            <a:r>
              <a:rPr lang="en-US" sz="240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fr-FR" sz="2400">
                <a:latin typeface="Calibri (Body)"/>
              </a:rPr>
              <a:t>The house  </a:t>
            </a:r>
            <a:r>
              <a:rPr lang="fr-FR" sz="2400" err="1">
                <a:latin typeface="Calibri (Body)"/>
              </a:rPr>
              <a:t>nextdoor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is</a:t>
            </a:r>
            <a:r>
              <a:rPr lang="fr-FR" sz="2400">
                <a:latin typeface="Calibri (Body)"/>
              </a:rPr>
              <a:t>   </a:t>
            </a:r>
            <a:r>
              <a:rPr lang="fr-FR" sz="2400" err="1">
                <a:latin typeface="Calibri (Body)"/>
              </a:rPr>
              <a:t>very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old</a:t>
            </a:r>
            <a:r>
              <a:rPr lang="fr-FR" sz="2400">
                <a:latin typeface="Calibri (Body)"/>
              </a:rPr>
              <a:t>.</a:t>
            </a:r>
            <a:r>
              <a:rPr lang="en-US" sz="2400">
                <a:solidFill>
                  <a:srgbClr val="A31515"/>
                </a:solidFill>
                <a:latin typeface="Cascadia Mono" panose="020B0609020000020004" pitchFamily="49" charset="0"/>
              </a:rPr>
              <a:t> "</a:t>
            </a:r>
            <a:endParaRPr lang="fr-FR" sz="2400">
              <a:latin typeface="Calibri (Body)"/>
            </a:endParaRPr>
          </a:p>
          <a:p>
            <a:pPr lvl="1" eaLnBrk="1" hangingPunct="1">
              <a:defRPr/>
            </a:pPr>
            <a:r>
              <a:rPr lang="fr-FR" sz="2400" err="1">
                <a:latin typeface="Calibri (Body)"/>
              </a:rPr>
              <a:t>Kết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quả</a:t>
            </a:r>
            <a:r>
              <a:rPr lang="fr-FR" sz="2400">
                <a:latin typeface="Calibri (Body)"/>
              </a:rPr>
              <a:t>: </a:t>
            </a:r>
          </a:p>
          <a:p>
            <a:pPr lvl="2" eaLnBrk="1" hangingPunct="1">
              <a:defRPr/>
            </a:pPr>
            <a:r>
              <a:rPr lang="fr-FR" sz="2400">
                <a:latin typeface="Calibri (Body)"/>
              </a:rPr>
              <a:t>The</a:t>
            </a:r>
          </a:p>
          <a:p>
            <a:pPr lvl="2" eaLnBrk="1" hangingPunct="1">
              <a:defRPr/>
            </a:pPr>
            <a:r>
              <a:rPr lang="fr-FR" sz="2400">
                <a:latin typeface="Calibri (Body)"/>
              </a:rPr>
              <a:t>house</a:t>
            </a:r>
          </a:p>
          <a:p>
            <a:pPr lvl="2" eaLnBrk="1" hangingPunct="1">
              <a:defRPr/>
            </a:pPr>
            <a:r>
              <a:rPr lang="fr-FR" sz="2400">
                <a:latin typeface="Calibri (Body)"/>
              </a:rPr>
              <a:t>….</a:t>
            </a:r>
          </a:p>
          <a:p>
            <a:pPr marL="0" indent="0">
              <a:buNone/>
            </a:pPr>
            <a:endParaRPr lang="en-US" sz="240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810242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11BEA-82D5-4828-35DE-2C7FB358A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Nội</a:t>
            </a:r>
            <a:r>
              <a:rPr lang="en-US"/>
              <a:t> dung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2BA92-316E-D6A4-DDA7-0C8E3848BD0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699404"/>
            <a:ext cx="11514528" cy="4268564"/>
          </a:xfrm>
        </p:spPr>
        <p:txBody>
          <a:bodyPr/>
          <a:lstStyle/>
          <a:p>
            <a:r>
              <a:rPr lang="en-US" err="1">
                <a:latin typeface="+mn-lt"/>
              </a:rPr>
              <a:t>Giới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thiệu</a:t>
            </a:r>
            <a:r>
              <a:rPr lang="en-US">
                <a:latin typeface="+mn-lt"/>
              </a:rPr>
              <a:t> về </a:t>
            </a:r>
            <a:r>
              <a:rPr lang="en-US" err="1">
                <a:latin typeface="+mn-lt"/>
              </a:rPr>
              <a:t>môn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học</a:t>
            </a:r>
            <a:endParaRPr lang="en-US">
              <a:latin typeface="+mn-lt"/>
            </a:endParaRPr>
          </a:p>
          <a:p>
            <a:r>
              <a:rPr lang="en-US" err="1">
                <a:latin typeface="+mn-lt"/>
              </a:rPr>
              <a:t>Ôn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tập</a:t>
            </a:r>
            <a:r>
              <a:rPr lang="en-US">
                <a:latin typeface="+mn-lt"/>
              </a:rPr>
              <a:t> về C</a:t>
            </a:r>
          </a:p>
          <a:p>
            <a:r>
              <a:rPr lang="en-US" err="1">
                <a:latin typeface="+mn-lt"/>
              </a:rPr>
              <a:t>Mảng</a:t>
            </a:r>
            <a:endParaRPr lang="en-US">
              <a:latin typeface="+mn-lt"/>
            </a:endParaRPr>
          </a:p>
          <a:p>
            <a:r>
              <a:rPr lang="en-US" err="1">
                <a:latin typeface="+mn-lt"/>
              </a:rPr>
              <a:t>Xâu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ký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tự</a:t>
            </a:r>
            <a:endParaRPr lang="en-US">
              <a:latin typeface="+mn-lt"/>
            </a:endParaRPr>
          </a:p>
          <a:p>
            <a:r>
              <a:rPr lang="en-US">
                <a:latin typeface="+mn-lt"/>
              </a:rPr>
              <a:t>Con </a:t>
            </a:r>
            <a:r>
              <a:rPr lang="en-US" err="1">
                <a:latin typeface="+mn-lt"/>
              </a:rPr>
              <a:t>trỏ</a:t>
            </a:r>
            <a:endParaRPr lang="en-US">
              <a:latin typeface="+mn-lt"/>
            </a:endParaRPr>
          </a:p>
          <a:p>
            <a:r>
              <a:rPr lang="en-US" err="1">
                <a:latin typeface="+mn-lt"/>
              </a:rPr>
              <a:t>Tham</a:t>
            </a:r>
            <a:r>
              <a:rPr lang="en-US">
                <a:latin typeface="+mn-lt"/>
              </a:rPr>
              <a:t> số </a:t>
            </a:r>
            <a:r>
              <a:rPr lang="en-US" err="1">
                <a:latin typeface="+mn-lt"/>
              </a:rPr>
              <a:t>dòng</a:t>
            </a:r>
            <a:r>
              <a:rPr lang="en-US">
                <a:latin typeface="+mn-lt"/>
              </a:rPr>
              <a:t> lệnh</a:t>
            </a:r>
          </a:p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48028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EDFB0-38D0-1FB1-E627-2F875AC7F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tập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1E71-5656-CB6C-EB68-4396539EAC2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defRPr/>
            </a:pPr>
            <a:r>
              <a:rPr lang="en-US" sz="2400" err="1">
                <a:latin typeface="+mn-lt"/>
              </a:rPr>
              <a:t>Bài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tập</a:t>
            </a:r>
            <a:r>
              <a:rPr lang="en-US" sz="2400">
                <a:latin typeface="+mn-lt"/>
              </a:rPr>
              <a:t> 2. Viết </a:t>
            </a:r>
            <a:r>
              <a:rPr lang="en-US" sz="2400" err="1">
                <a:latin typeface="+mn-lt"/>
              </a:rPr>
              <a:t>chương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trình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yêu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cầu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người</a:t>
            </a:r>
            <a:r>
              <a:rPr lang="en-US" sz="2400">
                <a:latin typeface="+mn-lt"/>
              </a:rPr>
              <a:t> dùng </a:t>
            </a:r>
            <a:r>
              <a:rPr lang="en-US" sz="2400" err="1">
                <a:latin typeface="+mn-lt"/>
              </a:rPr>
              <a:t>nhập</a:t>
            </a:r>
            <a:r>
              <a:rPr lang="en-US" sz="2400">
                <a:latin typeface="+mn-lt"/>
              </a:rPr>
              <a:t> số lượng </a:t>
            </a:r>
            <a:r>
              <a:rPr lang="en-US" sz="2400" err="1">
                <a:latin typeface="+mn-lt"/>
              </a:rPr>
              <a:t>sinh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viên</a:t>
            </a:r>
            <a:r>
              <a:rPr lang="en-US" sz="2400">
                <a:latin typeface="+mn-lt"/>
              </a:rPr>
              <a:t> trong </a:t>
            </a:r>
            <a:r>
              <a:rPr lang="en-US" sz="2400" err="1">
                <a:latin typeface="+mn-lt"/>
              </a:rPr>
              <a:t>một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lớp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học</a:t>
            </a:r>
            <a:r>
              <a:rPr lang="en-US" sz="2400">
                <a:latin typeface="+mn-lt"/>
              </a:rPr>
              <a:t>, </a:t>
            </a:r>
            <a:r>
              <a:rPr lang="en-US" sz="2400" err="1">
                <a:latin typeface="+mn-lt"/>
              </a:rPr>
              <a:t>sau</a:t>
            </a:r>
            <a:r>
              <a:rPr lang="en-US" sz="2400">
                <a:latin typeface="+mn-lt"/>
              </a:rPr>
              <a:t> đó </a:t>
            </a:r>
            <a:r>
              <a:rPr lang="en-US" sz="2400" err="1">
                <a:latin typeface="+mn-lt"/>
              </a:rPr>
              <a:t>nhập</a:t>
            </a:r>
            <a:r>
              <a:rPr lang="en-US" sz="2400">
                <a:latin typeface="+mn-lt"/>
              </a:rPr>
              <a:t> tên </a:t>
            </a:r>
            <a:r>
              <a:rPr lang="en-US" sz="2400" err="1">
                <a:latin typeface="+mn-lt"/>
              </a:rPr>
              <a:t>đầy</a:t>
            </a:r>
            <a:r>
              <a:rPr lang="en-US" sz="2400">
                <a:latin typeface="+mn-lt"/>
              </a:rPr>
              <a:t> đủ bằng </a:t>
            </a:r>
            <a:r>
              <a:rPr lang="en-US" sz="2400" err="1">
                <a:latin typeface="+mn-lt"/>
              </a:rPr>
              <a:t>tiếng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Việt</a:t>
            </a:r>
            <a:r>
              <a:rPr lang="en-US" sz="2400">
                <a:latin typeface="+mn-lt"/>
              </a:rPr>
              <a:t> của mỗi </a:t>
            </a:r>
            <a:r>
              <a:rPr lang="en-US" sz="2400" err="1">
                <a:latin typeface="+mn-lt"/>
              </a:rPr>
              <a:t>sinh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viên</a:t>
            </a:r>
            <a:r>
              <a:rPr lang="en-US" sz="2400">
                <a:latin typeface="+mn-lt"/>
              </a:rPr>
              <a:t>. </a:t>
            </a:r>
            <a:r>
              <a:rPr lang="en-US" sz="2400" err="1">
                <a:latin typeface="+mn-lt"/>
              </a:rPr>
              <a:t>Hiển</a:t>
            </a:r>
            <a:r>
              <a:rPr lang="en-US" sz="2400">
                <a:latin typeface="+mn-lt"/>
              </a:rPr>
              <a:t> thị </a:t>
            </a:r>
            <a:r>
              <a:rPr lang="en-US" sz="2400" err="1">
                <a:latin typeface="+mn-lt"/>
              </a:rPr>
              <a:t>danh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sách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sinh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viên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sắp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xếp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theo</a:t>
            </a:r>
            <a:r>
              <a:rPr lang="en-US" sz="2400">
                <a:latin typeface="+mn-lt"/>
              </a:rPr>
              <a:t> tên </a:t>
            </a:r>
            <a:r>
              <a:rPr lang="en-US" sz="2400" err="1">
                <a:latin typeface="+mn-lt"/>
              </a:rPr>
              <a:t>sinh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viên</a:t>
            </a:r>
            <a:r>
              <a:rPr lang="en-US" sz="2400">
                <a:latin typeface="+mn-lt"/>
              </a:rPr>
              <a:t>. </a:t>
            </a:r>
            <a:r>
              <a:rPr lang="en-US" sz="2400" err="1">
                <a:latin typeface="+mn-lt"/>
              </a:rPr>
              <a:t>Ví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dụ</a:t>
            </a:r>
            <a:r>
              <a:rPr lang="en-US" sz="2400">
                <a:latin typeface="+mn-lt"/>
              </a:rPr>
              <a:t>:</a:t>
            </a:r>
          </a:p>
          <a:p>
            <a:pPr lvl="1">
              <a:defRPr/>
            </a:pPr>
            <a:r>
              <a:rPr lang="en-US" sz="2400">
                <a:latin typeface="+mn-lt"/>
              </a:rPr>
              <a:t>Nguyen Bao </a:t>
            </a:r>
            <a:r>
              <a:rPr lang="en-US" sz="2400" u="sng">
                <a:latin typeface="+mn-lt"/>
              </a:rPr>
              <a:t>Anh</a:t>
            </a:r>
          </a:p>
          <a:p>
            <a:pPr lvl="1">
              <a:defRPr/>
            </a:pPr>
            <a:r>
              <a:rPr lang="en-US" sz="2400">
                <a:latin typeface="+mn-lt"/>
              </a:rPr>
              <a:t>Tran Quang </a:t>
            </a:r>
            <a:r>
              <a:rPr lang="en-US" sz="2400" u="sng">
                <a:latin typeface="+mn-lt"/>
              </a:rPr>
              <a:t>Binh</a:t>
            </a:r>
          </a:p>
          <a:p>
            <a:pPr lvl="1">
              <a:defRPr/>
            </a:pPr>
            <a:r>
              <a:rPr lang="en-US" sz="2400">
                <a:latin typeface="+mn-lt"/>
              </a:rPr>
              <a:t>Vuong Quoc </a:t>
            </a:r>
            <a:r>
              <a:rPr lang="en-US" sz="2400" u="sng">
                <a:latin typeface="+mn-lt"/>
              </a:rPr>
              <a:t>Binh</a:t>
            </a:r>
          </a:p>
          <a:p>
            <a:pPr lvl="1">
              <a:defRPr/>
            </a:pPr>
            <a:r>
              <a:rPr lang="en-US" sz="2400">
                <a:latin typeface="+mn-lt"/>
              </a:rPr>
              <a:t>Dao </a:t>
            </a:r>
            <a:r>
              <a:rPr lang="en-US" sz="2400" err="1">
                <a:latin typeface="+mn-lt"/>
              </a:rPr>
              <a:t>Thi</a:t>
            </a:r>
            <a:r>
              <a:rPr lang="en-US" sz="2400">
                <a:latin typeface="+mn-lt"/>
              </a:rPr>
              <a:t> </a:t>
            </a:r>
            <a:r>
              <a:rPr lang="en-US" sz="2400" u="sng">
                <a:latin typeface="+mn-lt"/>
              </a:rPr>
              <a:t>Ha</a:t>
            </a:r>
          </a:p>
          <a:p>
            <a:pPr lvl="1">
              <a:defRPr/>
            </a:pPr>
            <a:r>
              <a:rPr lang="en-US" sz="2400">
                <a:latin typeface="+mn-lt"/>
              </a:rPr>
              <a:t>Ngo Anh </a:t>
            </a:r>
            <a:r>
              <a:rPr lang="en-US" sz="2400" u="sng">
                <a:latin typeface="+mn-lt"/>
              </a:rPr>
              <a:t>Vu</a:t>
            </a:r>
          </a:p>
          <a:p>
            <a:pPr>
              <a:defRPr/>
            </a:pPr>
            <a:r>
              <a:rPr lang="en-US" sz="2400" err="1">
                <a:latin typeface="+mn-lt"/>
              </a:rPr>
              <a:t>Nâng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cao</a:t>
            </a:r>
            <a:r>
              <a:rPr lang="en-US" sz="2400">
                <a:latin typeface="+mn-lt"/>
              </a:rPr>
              <a:t> (không </a:t>
            </a:r>
            <a:r>
              <a:rPr lang="en-US" sz="2400" err="1">
                <a:latin typeface="+mn-lt"/>
              </a:rPr>
              <a:t>bắt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buộc</a:t>
            </a:r>
            <a:r>
              <a:rPr lang="en-US" sz="2400">
                <a:latin typeface="+mn-lt"/>
              </a:rPr>
              <a:t>): </a:t>
            </a:r>
            <a:r>
              <a:rPr lang="en-US" sz="2400" err="1">
                <a:latin typeface="+mn-lt"/>
              </a:rPr>
              <a:t>Hiển</a:t>
            </a:r>
            <a:r>
              <a:rPr lang="en-US" sz="2400">
                <a:latin typeface="+mn-lt"/>
              </a:rPr>
              <a:t> thị số lượng </a:t>
            </a:r>
            <a:r>
              <a:rPr lang="en-US" sz="2400" err="1">
                <a:latin typeface="+mn-lt"/>
              </a:rPr>
              <a:t>lớn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nhất</a:t>
            </a:r>
            <a:r>
              <a:rPr lang="en-US" sz="2400">
                <a:latin typeface="+mn-lt"/>
              </a:rPr>
              <a:t> các </a:t>
            </a:r>
            <a:r>
              <a:rPr lang="en-US" sz="2400" err="1">
                <a:latin typeface="+mn-lt"/>
              </a:rPr>
              <a:t>sinh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viên</a:t>
            </a:r>
            <a:r>
              <a:rPr lang="en-US" sz="2400">
                <a:latin typeface="+mn-lt"/>
              </a:rPr>
              <a:t> cùng tên.   </a:t>
            </a:r>
          </a:p>
          <a:p>
            <a:endParaRPr lang="en-US" sz="24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18712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329AB-F596-3703-C694-3B9CD02E3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Lab 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57DF14-5CA7-3B7D-5E3D-2329E21F29D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Lab 01. Count words</a:t>
            </a:r>
          </a:p>
          <a:p>
            <a:pPr lvl="1"/>
            <a:r>
              <a:rPr lang="en-US"/>
              <a:t>Given a Text, write a program to count the number of words (ignore characters SPACE, TAB, </a:t>
            </a:r>
            <a:r>
              <a:rPr lang="en-US" err="1"/>
              <a:t>LineBreak</a:t>
            </a:r>
            <a:r>
              <a:rPr lang="en-US"/>
              <a:t>) of this Text</a:t>
            </a:r>
          </a:p>
          <a:p>
            <a:r>
              <a:rPr lang="en-US"/>
              <a:t>Input</a:t>
            </a:r>
          </a:p>
          <a:p>
            <a:pPr lvl="1"/>
            <a:r>
              <a:rPr lang="en-US"/>
              <a:t>The Text</a:t>
            </a:r>
          </a:p>
          <a:p>
            <a:r>
              <a:rPr lang="en-US"/>
              <a:t>Output</a:t>
            </a:r>
          </a:p>
          <a:p>
            <a:pPr lvl="1"/>
            <a:r>
              <a:rPr lang="en-US"/>
              <a:t>Write the number of words</a:t>
            </a:r>
          </a:p>
          <a:p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E0FF0A5-4063-E8DF-80D4-BE0E941746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2213041"/>
              </p:ext>
            </p:extLst>
          </p:nvPr>
        </p:nvGraphicFramePr>
        <p:xfrm>
          <a:off x="3541623" y="4541168"/>
          <a:ext cx="8128000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6007">
                  <a:extLst>
                    <a:ext uri="{9D8B030D-6E8A-4147-A177-3AD203B41FA5}">
                      <a16:colId xmlns:a16="http://schemas.microsoft.com/office/drawing/2014/main" val="854935248"/>
                    </a:ext>
                  </a:extLst>
                </a:gridCol>
                <a:gridCol w="1731993">
                  <a:extLst>
                    <a:ext uri="{9D8B030D-6E8A-4147-A177-3AD203B41FA5}">
                      <a16:colId xmlns:a16="http://schemas.microsoft.com/office/drawing/2014/main" val="32305773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676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Hanoi University Of Science and Technology</a:t>
                      </a:r>
                    </a:p>
                    <a:p>
                      <a:r>
                        <a:rPr lang="en-US"/>
                        <a:t>School of Information and Communication Technology</a:t>
                      </a:r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7643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70278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00050-C682-0C4B-5552-595BBF92E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Lab 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FA5ECC-DCCA-1F6E-ABB4-9B6BF6EFDDB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>
                <a:latin typeface="Calibri (Body)"/>
              </a:rPr>
              <a:t>Lab 02. </a:t>
            </a:r>
            <a:r>
              <a:rPr lang="vi-VN">
                <a:latin typeface="Calibri (Body)"/>
              </a:rPr>
              <a:t>Text Replacement</a:t>
            </a:r>
          </a:p>
          <a:p>
            <a:pPr lvl="1"/>
            <a:r>
              <a:rPr lang="vi-VN" sz="2000">
                <a:latin typeface="Calibri (Body)"/>
              </a:rPr>
              <a:t>Cho văn bản T và 2 mẫu P1, P2 đều là các xâu ký tự (không chứa ký tự xuống dòng, độ dài không</a:t>
            </a:r>
            <a:r>
              <a:rPr lang="en-US" sz="2000">
                <a:latin typeface="Calibri (Body)"/>
              </a:rPr>
              <a:t> </a:t>
            </a:r>
            <a:r>
              <a:rPr lang="vi-VN" sz="2000">
                <a:latin typeface="Calibri (Body)"/>
              </a:rPr>
              <a:t>vượt quá 1000). Hãy thay thế các xâu P1 trong T bằng xâu P2.</a:t>
            </a:r>
          </a:p>
          <a:p>
            <a:r>
              <a:rPr lang="vi-VN">
                <a:latin typeface="Calibri (Body)"/>
              </a:rPr>
              <a:t>Dữ liệu</a:t>
            </a:r>
          </a:p>
          <a:p>
            <a:pPr lvl="1"/>
            <a:r>
              <a:rPr lang="vi-VN" sz="2000">
                <a:latin typeface="Calibri (Body)"/>
              </a:rPr>
              <a:t>Dòng 1: xâu P1</a:t>
            </a:r>
          </a:p>
          <a:p>
            <a:pPr lvl="1"/>
            <a:r>
              <a:rPr lang="vi-VN" sz="2000">
                <a:latin typeface="Calibri (Body)"/>
              </a:rPr>
              <a:t>Dòng 2: xâu P2</a:t>
            </a:r>
          </a:p>
          <a:p>
            <a:pPr lvl="1"/>
            <a:r>
              <a:rPr lang="vi-VN" sz="2000">
                <a:latin typeface="Calibri (Body)"/>
              </a:rPr>
              <a:t>Dòng 3: văn bản T</a:t>
            </a:r>
          </a:p>
          <a:p>
            <a:r>
              <a:rPr lang="vi-VN">
                <a:latin typeface="Calibri (Body)"/>
              </a:rPr>
              <a:t>Kết quả:</a:t>
            </a:r>
          </a:p>
          <a:p>
            <a:pPr lvl="1"/>
            <a:r>
              <a:rPr lang="vi-VN" sz="2000">
                <a:latin typeface="Calibri (Body)"/>
              </a:rPr>
              <a:t>Ghi văn bản T sau khi thay thế</a:t>
            </a:r>
          </a:p>
          <a:p>
            <a:r>
              <a:rPr lang="vi-VN">
                <a:latin typeface="Calibri (Body)"/>
              </a:rPr>
              <a:t>Ví dụ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2D8FEA-ACFB-1625-D00F-C160DC1C8B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1060666"/>
              </p:ext>
            </p:extLst>
          </p:nvPr>
        </p:nvGraphicFramePr>
        <p:xfrm>
          <a:off x="338736" y="4549795"/>
          <a:ext cx="11792310" cy="1437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0030">
                  <a:extLst>
                    <a:ext uri="{9D8B030D-6E8A-4147-A177-3AD203B41FA5}">
                      <a16:colId xmlns:a16="http://schemas.microsoft.com/office/drawing/2014/main" val="3559806254"/>
                    </a:ext>
                  </a:extLst>
                </a:gridCol>
                <a:gridCol w="5512280">
                  <a:extLst>
                    <a:ext uri="{9D8B030D-6E8A-4147-A177-3AD203B41FA5}">
                      <a16:colId xmlns:a16="http://schemas.microsoft.com/office/drawing/2014/main" val="16687483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0247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600"/>
                        <a:t>AI</a:t>
                      </a:r>
                      <a:br>
                        <a:rPr lang="en-US" sz="1600"/>
                      </a:br>
                      <a:r>
                        <a:rPr lang="vi-VN" sz="1600"/>
                        <a:t>Artificial Intelligence</a:t>
                      </a:r>
                    </a:p>
                    <a:p>
                      <a:r>
                        <a:rPr lang="vi-VN" sz="1600"/>
                        <a:t>Recently, AI is a key technology. AI enable efficient operations in many fields.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600"/>
                        <a:t>Recently, Artificial Intelligence is a key technology. Artificial Intelligence enable efficient operations in</a:t>
                      </a:r>
                      <a:r>
                        <a:rPr lang="en-US" sz="1600"/>
                        <a:t> </a:t>
                      </a:r>
                      <a:r>
                        <a:rPr lang="vi-VN" sz="1600"/>
                        <a:t>many fields.</a:t>
                      </a:r>
                      <a:endParaRPr lang="en-US" sz="1600"/>
                    </a:p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73230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49862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5AFB30-797D-B783-2080-CD970176FFAC}"/>
              </a:ext>
            </a:extLst>
          </p:cNvPr>
          <p:cNvSpPr txBox="1"/>
          <p:nvPr/>
        </p:nvSpPr>
        <p:spPr>
          <a:xfrm>
            <a:off x="5477774" y="3165894"/>
            <a:ext cx="39905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/>
              <a:t>Con </a:t>
            </a:r>
            <a:r>
              <a:rPr lang="en-US" sz="4400" err="1"/>
              <a:t>trỏ</a:t>
            </a:r>
            <a:r>
              <a:rPr lang="en-US" sz="4400"/>
              <a:t> - pointer</a:t>
            </a:r>
          </a:p>
        </p:txBody>
      </p:sp>
    </p:spTree>
    <p:extLst>
      <p:ext uri="{BB962C8B-B14F-4D97-AF65-F5344CB8AC3E}">
        <p14:creationId xmlns:p14="http://schemas.microsoft.com/office/powerpoint/2010/main" val="28246674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34</a:t>
            </a:fld>
            <a:endParaRPr lang="zh-CN" altLang="en-US"/>
          </a:p>
        </p:txBody>
      </p:sp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fr-FR"/>
              <a:t>Con </a:t>
            </a:r>
            <a:r>
              <a:rPr lang="fr-FR" err="1"/>
              <a:t>trỏ</a:t>
            </a:r>
            <a:endParaRPr lang="fr-FR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sz="2400">
                <a:latin typeface="+mn-lt"/>
              </a:rPr>
              <a:t> Con </a:t>
            </a:r>
            <a:r>
              <a:rPr lang="en-US" sz="2400" err="1">
                <a:latin typeface="+mn-lt"/>
              </a:rPr>
              <a:t>trỏ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là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biến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dùng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để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lưu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giá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trị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một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địa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chỉ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bộ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nhớ</a:t>
            </a:r>
            <a:r>
              <a:rPr lang="en-US" sz="2400">
                <a:latin typeface="+mn-lt"/>
              </a:rPr>
              <a:t>.</a:t>
            </a:r>
          </a:p>
          <a:p>
            <a:pPr marL="342900" indent="-342900">
              <a:spcBef>
                <a:spcPct val="20000"/>
              </a:spcBef>
            </a:pP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Địa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chỉ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của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biến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hoặc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mảng</a:t>
            </a:r>
            <a:r>
              <a:rPr lang="en-US" sz="2400">
                <a:latin typeface="+mn-lt"/>
              </a:rPr>
              <a:t>.</a:t>
            </a:r>
          </a:p>
          <a:p>
            <a:pPr marL="342900" indent="-342900">
              <a:spcBef>
                <a:spcPct val="20000"/>
              </a:spcBef>
            </a:pPr>
            <a:r>
              <a:rPr lang="en-US" sz="2400">
                <a:latin typeface="+mn-lt"/>
              </a:rPr>
              <a:t> Được </a:t>
            </a:r>
            <a:r>
              <a:rPr lang="en-US" sz="2400" err="1">
                <a:latin typeface="+mn-lt"/>
              </a:rPr>
              <a:t>khai</a:t>
            </a:r>
            <a:r>
              <a:rPr lang="en-US" sz="2400">
                <a:latin typeface="+mn-lt"/>
              </a:rPr>
              <a:t> báo với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* trước tên.</a:t>
            </a:r>
          </a:p>
          <a:p>
            <a:pPr marL="0" indent="0">
              <a:spcBef>
                <a:spcPct val="20000"/>
              </a:spcBef>
              <a:buNone/>
            </a:pPr>
            <a:endParaRPr lang="en-US" sz="2400">
              <a:latin typeface="+mn-lt"/>
            </a:endParaRPr>
          </a:p>
          <a:p>
            <a:pPr marL="342900" indent="-342900">
              <a:spcBef>
                <a:spcPct val="20000"/>
              </a:spcBef>
            </a:pPr>
            <a:endParaRPr lang="en-US" sz="2400">
              <a:latin typeface="+mn-lt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2400">
                <a:latin typeface="+mn-lt"/>
              </a:rPr>
              <a:t>Con </a:t>
            </a:r>
            <a:r>
              <a:rPr lang="en-US" sz="2400" err="1">
                <a:latin typeface="+mn-lt"/>
              </a:rPr>
              <a:t>trỏ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solidFill>
                  <a:srgbClr val="333333"/>
                </a:solidFill>
                <a:latin typeface="+mn-lt"/>
              </a:rPr>
              <a:t>ptr</a:t>
            </a:r>
            <a:r>
              <a:rPr lang="en-US" sz="2400">
                <a:latin typeface="+mn-lt"/>
              </a:rPr>
              <a:t> được gọi là “</a:t>
            </a:r>
            <a:r>
              <a:rPr lang="en-US" sz="2400" err="1">
                <a:latin typeface="+mn-lt"/>
              </a:rPr>
              <a:t>trỏ</a:t>
            </a:r>
            <a:r>
              <a:rPr lang="en-US" sz="2400">
                <a:latin typeface="+mn-lt"/>
              </a:rPr>
              <a:t>” </a:t>
            </a:r>
            <a:r>
              <a:rPr lang="en-US" sz="2400" i="1">
                <a:latin typeface="+mn-lt"/>
              </a:rPr>
              <a:t>point</a:t>
            </a:r>
            <a:r>
              <a:rPr lang="en-US" sz="2400">
                <a:latin typeface="+mn-lt"/>
              </a:rPr>
              <a:t> tới </a:t>
            </a:r>
            <a:r>
              <a:rPr lang="en-US" sz="2400" err="1">
                <a:latin typeface="+mn-lt"/>
              </a:rPr>
              <a:t>biến</a:t>
            </a:r>
            <a:r>
              <a:rPr lang="en-US" sz="2400">
                <a:latin typeface="+mn-lt"/>
              </a:rPr>
              <a:t> c </a:t>
            </a:r>
            <a:r>
              <a:rPr lang="en-US" sz="2400" err="1">
                <a:latin typeface="+mn-lt"/>
              </a:rPr>
              <a:t>nếu</a:t>
            </a:r>
            <a:r>
              <a:rPr lang="en-US" sz="2400">
                <a:latin typeface="+mn-lt"/>
              </a:rPr>
              <a:t> giá </a:t>
            </a:r>
            <a:r>
              <a:rPr lang="en-US" sz="2400" err="1">
                <a:latin typeface="+mn-lt"/>
              </a:rPr>
              <a:t>trị</a:t>
            </a:r>
            <a:r>
              <a:rPr lang="en-US" sz="2400">
                <a:latin typeface="+mn-lt"/>
              </a:rPr>
              <a:t> của nó là </a:t>
            </a:r>
            <a:r>
              <a:rPr lang="en-US" sz="2400" err="1">
                <a:latin typeface="+mn-lt"/>
              </a:rPr>
              <a:t>địa</a:t>
            </a:r>
            <a:r>
              <a:rPr lang="en-US" sz="2400">
                <a:latin typeface="+mn-lt"/>
              </a:rPr>
              <a:t> chỉ của c</a:t>
            </a:r>
            <a:endParaRPr lang="en-US" sz="2400">
              <a:solidFill>
                <a:srgbClr val="333333"/>
              </a:solidFill>
              <a:latin typeface="+mn-lt"/>
            </a:endParaRPr>
          </a:p>
          <a:p>
            <a:pPr marL="342900" indent="-342900">
              <a:spcBef>
                <a:spcPct val="20000"/>
              </a:spcBef>
            </a:pPr>
            <a:endParaRPr lang="en-US" sz="2400">
              <a:latin typeface="+mn-lt"/>
            </a:endParaRPr>
          </a:p>
          <a:p>
            <a:endParaRPr lang="en-US" sz="2400">
              <a:latin typeface="+mn-lt"/>
            </a:endParaRPr>
          </a:p>
        </p:txBody>
      </p:sp>
      <p:sp>
        <p:nvSpPr>
          <p:cNvPr id="34819" name="Rectangle 4"/>
          <p:cNvSpPr>
            <a:spLocks noChangeArrowheads="1"/>
          </p:cNvSpPr>
          <p:nvPr/>
        </p:nvSpPr>
        <p:spPr bwMode="auto">
          <a:xfrm>
            <a:off x="2473326" y="2743200"/>
            <a:ext cx="7661275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FontTx/>
              <a:buChar char="•"/>
            </a:pPr>
            <a:endParaRPr lang="en-US" sz="3200"/>
          </a:p>
        </p:txBody>
      </p:sp>
      <p:sp>
        <p:nvSpPr>
          <p:cNvPr id="34820" name="Rectangle 5"/>
          <p:cNvSpPr>
            <a:spLocks noChangeArrowheads="1"/>
          </p:cNvSpPr>
          <p:nvPr/>
        </p:nvSpPr>
        <p:spPr bwMode="auto">
          <a:xfrm>
            <a:off x="3192450" y="2315403"/>
            <a:ext cx="5124450" cy="523875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err="1">
                <a:latin typeface="Courier New" pitchFamily="49" charset="0"/>
                <a:cs typeface="Courier New" pitchFamily="49" charset="0"/>
              </a:rPr>
              <a:t>Kiểu_dữ_liệu</a:t>
            </a:r>
            <a:r>
              <a:rPr lang="en-US" sz="280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800" b="1">
                <a:solidFill>
                  <a:srgbClr val="0000CC"/>
                </a:solidFill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2800" err="1">
                <a:latin typeface="Courier New" pitchFamily="49" charset="0"/>
                <a:cs typeface="Courier New" pitchFamily="49" charset="0"/>
              </a:rPr>
              <a:t>tên_biến</a:t>
            </a:r>
            <a:r>
              <a:rPr lang="en-US" sz="2800"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5C9EB40-B153-4002-FF45-A36C6E79AF85}"/>
              </a:ext>
            </a:extLst>
          </p:cNvPr>
          <p:cNvGrpSpPr/>
          <p:nvPr/>
        </p:nvGrpSpPr>
        <p:grpSpPr>
          <a:xfrm>
            <a:off x="1946274" y="3202968"/>
            <a:ext cx="7772400" cy="3063876"/>
            <a:chOff x="2209800" y="2209800"/>
            <a:chExt cx="7772400" cy="3063876"/>
          </a:xfrm>
        </p:grpSpPr>
        <p:sp>
          <p:nvSpPr>
            <p:cNvPr id="3" name="Rectangle 4">
              <a:extLst>
                <a:ext uri="{FF2B5EF4-FFF2-40B4-BE49-F238E27FC236}">
                  <a16:creationId xmlns:a16="http://schemas.microsoft.com/office/drawing/2014/main" id="{E982EF57-C406-674A-EB66-BC185F9938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9800" y="2209800"/>
              <a:ext cx="7772400" cy="1828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990600" lvl="1" indent="-541338">
                <a:spcBef>
                  <a:spcPct val="20000"/>
                </a:spcBef>
                <a:buFontTx/>
                <a:buChar char="–"/>
              </a:pPr>
              <a:endParaRPr lang="fr-FR" sz="2800">
                <a:solidFill>
                  <a:schemeClr val="accent1"/>
                </a:solidFill>
              </a:endParaRPr>
            </a:p>
          </p:txBody>
        </p:sp>
        <p:sp>
          <p:nvSpPr>
            <p:cNvPr id="4" name="Text Box 6">
              <a:extLst>
                <a:ext uri="{FF2B5EF4-FFF2-40B4-BE49-F238E27FC236}">
                  <a16:creationId xmlns:a16="http://schemas.microsoft.com/office/drawing/2014/main" id="{E99B3489-7D95-DA29-F146-9FD0BE17DD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43400" y="2743201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C</a:t>
              </a: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9A0AA6A4-E2EB-487F-D282-EEE27ED684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244D252B-F526-F60D-9BB2-9B110BB5C7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72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>
                  <a:latin typeface="Tahoma" pitchFamily="34" charset="0"/>
                </a:rPr>
                <a:t>7</a:t>
              </a:r>
            </a:p>
          </p:txBody>
        </p:sp>
        <p:sp>
          <p:nvSpPr>
            <p:cNvPr id="9" name="Rectangle 9">
              <a:extLst>
                <a:ext uri="{FF2B5EF4-FFF2-40B4-BE49-F238E27FC236}">
                  <a16:creationId xmlns:a16="http://schemas.microsoft.com/office/drawing/2014/main" id="{A83F3F44-57D1-B036-8D88-C184BCCFB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88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35676825-8D09-0DB9-FF01-9AC6343A44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960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9DA24051-34E7-5B61-E859-D4776CA67D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32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127AC1D7-F232-FB0B-9CCB-3C90B897D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04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2B5DE4E9-32C3-3041-171D-EEF67BD0AD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76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4" name="Text Box 14">
              <a:extLst>
                <a:ext uri="{FF2B5EF4-FFF2-40B4-BE49-F238E27FC236}">
                  <a16:creationId xmlns:a16="http://schemas.microsoft.com/office/drawing/2014/main" id="{85EC4333-A8A5-86D5-CBF1-09A583235D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0600" y="3124201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3</a:t>
              </a:r>
            </a:p>
          </p:txBody>
        </p:sp>
        <p:sp>
          <p:nvSpPr>
            <p:cNvPr id="15" name="Text Box 15">
              <a:extLst>
                <a:ext uri="{FF2B5EF4-FFF2-40B4-BE49-F238E27FC236}">
                  <a16:creationId xmlns:a16="http://schemas.microsoft.com/office/drawing/2014/main" id="{32ABABBA-FD25-026B-B629-9A0B6F2948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7800" y="3124201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4</a:t>
              </a:r>
            </a:p>
          </p:txBody>
        </p:sp>
        <p:sp>
          <p:nvSpPr>
            <p:cNvPr id="16" name="Rectangle 16">
              <a:extLst>
                <a:ext uri="{FF2B5EF4-FFF2-40B4-BE49-F238E27FC236}">
                  <a16:creationId xmlns:a16="http://schemas.microsoft.com/office/drawing/2014/main" id="{BDE34D99-92AE-7BD0-4892-F95BD1A0EC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248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7" name="Rectangle 17">
              <a:extLst>
                <a:ext uri="{FF2B5EF4-FFF2-40B4-BE49-F238E27FC236}">
                  <a16:creationId xmlns:a16="http://schemas.microsoft.com/office/drawing/2014/main" id="{68585C6D-F331-E71F-ED11-9DD26B82B2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8" name="Rectangle 18">
              <a:extLst>
                <a:ext uri="{FF2B5EF4-FFF2-40B4-BE49-F238E27FC236}">
                  <a16:creationId xmlns:a16="http://schemas.microsoft.com/office/drawing/2014/main" id="{BD2B28C9-68BA-A778-11FC-74DD72FAFD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44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19" name="Rectangle 19">
              <a:extLst>
                <a:ext uri="{FF2B5EF4-FFF2-40B4-BE49-F238E27FC236}">
                  <a16:creationId xmlns:a16="http://schemas.microsoft.com/office/drawing/2014/main" id="{5BCAF629-3041-7386-5EAC-B5F9A35B56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20" name="Rectangle 20">
              <a:extLst>
                <a:ext uri="{FF2B5EF4-FFF2-40B4-BE49-F238E27FC236}">
                  <a16:creationId xmlns:a16="http://schemas.microsoft.com/office/drawing/2014/main" id="{FC307A89-863F-E776-7126-8A05F081B9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31242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21" name="Text Box 21">
              <a:extLst>
                <a:ext uri="{FF2B5EF4-FFF2-40B4-BE49-F238E27FC236}">
                  <a16:creationId xmlns:a16="http://schemas.microsoft.com/office/drawing/2014/main" id="{5FB31901-7619-0CCC-02AB-7B8F8808EE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95600" y="3124201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…</a:t>
              </a:r>
            </a:p>
          </p:txBody>
        </p:sp>
        <p:sp>
          <p:nvSpPr>
            <p:cNvPr id="22" name="Text Box 22">
              <a:extLst>
                <a:ext uri="{FF2B5EF4-FFF2-40B4-BE49-F238E27FC236}">
                  <a16:creationId xmlns:a16="http://schemas.microsoft.com/office/drawing/2014/main" id="{0BCF2042-DED7-4CB0-4744-E8A956091A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01000" y="3124201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…</a:t>
              </a:r>
            </a:p>
          </p:txBody>
        </p:sp>
        <p:sp>
          <p:nvSpPr>
            <p:cNvPr id="23" name="Text Box 23">
              <a:extLst>
                <a:ext uri="{FF2B5EF4-FFF2-40B4-BE49-F238E27FC236}">
                  <a16:creationId xmlns:a16="http://schemas.microsoft.com/office/drawing/2014/main" id="{A6F091E2-7A5D-6C35-7446-74E161667C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10000" y="35814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173</a:t>
              </a:r>
            </a:p>
          </p:txBody>
        </p:sp>
        <p:sp>
          <p:nvSpPr>
            <p:cNvPr id="24" name="Text Box 24">
              <a:extLst>
                <a:ext uri="{FF2B5EF4-FFF2-40B4-BE49-F238E27FC236}">
                  <a16:creationId xmlns:a16="http://schemas.microsoft.com/office/drawing/2014/main" id="{D8376E28-E779-BAD4-E2DE-221BDAFB84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9000" y="35814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172</a:t>
              </a:r>
            </a:p>
          </p:txBody>
        </p:sp>
        <p:sp>
          <p:nvSpPr>
            <p:cNvPr id="25" name="Text Box 25">
              <a:extLst>
                <a:ext uri="{FF2B5EF4-FFF2-40B4-BE49-F238E27FC236}">
                  <a16:creationId xmlns:a16="http://schemas.microsoft.com/office/drawing/2014/main" id="{4471E350-89FC-2AC0-75DB-E1776247C9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67200" y="35814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174</a:t>
              </a:r>
            </a:p>
          </p:txBody>
        </p:sp>
        <p:sp>
          <p:nvSpPr>
            <p:cNvPr id="26" name="Text Box 26">
              <a:extLst>
                <a:ext uri="{FF2B5EF4-FFF2-40B4-BE49-F238E27FC236}">
                  <a16:creationId xmlns:a16="http://schemas.microsoft.com/office/drawing/2014/main" id="{48B7398E-27BC-54E1-6FE5-C2B2DA8064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400" y="35814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175</a:t>
              </a:r>
            </a:p>
          </p:txBody>
        </p:sp>
        <p:sp>
          <p:nvSpPr>
            <p:cNvPr id="27" name="Text Box 27">
              <a:extLst>
                <a:ext uri="{FF2B5EF4-FFF2-40B4-BE49-F238E27FC236}">
                  <a16:creationId xmlns:a16="http://schemas.microsoft.com/office/drawing/2014/main" id="{541C2CD7-2965-FC64-FE2B-502CF46FA5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81600" y="35814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176</a:t>
              </a:r>
            </a:p>
          </p:txBody>
        </p:sp>
        <p:sp>
          <p:nvSpPr>
            <p:cNvPr id="28" name="Text Box 28">
              <a:extLst>
                <a:ext uri="{FF2B5EF4-FFF2-40B4-BE49-F238E27FC236}">
                  <a16:creationId xmlns:a16="http://schemas.microsoft.com/office/drawing/2014/main" id="{167FA6DA-275B-C1DD-FCE4-1F84F3A6E0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38800" y="35814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177</a:t>
              </a:r>
            </a:p>
          </p:txBody>
        </p:sp>
        <p:sp>
          <p:nvSpPr>
            <p:cNvPr id="29" name="Text Box 29">
              <a:extLst>
                <a:ext uri="{FF2B5EF4-FFF2-40B4-BE49-F238E27FC236}">
                  <a16:creationId xmlns:a16="http://schemas.microsoft.com/office/drawing/2014/main" id="{7200558F-DC64-DFA8-05F2-46678E9BA0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6000" y="35814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178</a:t>
              </a:r>
            </a:p>
          </p:txBody>
        </p:sp>
        <p:sp>
          <p:nvSpPr>
            <p:cNvPr id="30" name="Text Box 30">
              <a:extLst>
                <a:ext uri="{FF2B5EF4-FFF2-40B4-BE49-F238E27FC236}">
                  <a16:creationId xmlns:a16="http://schemas.microsoft.com/office/drawing/2014/main" id="{0DCD6F76-CBA6-8EA6-8204-7E1E2CEB61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53200" y="35814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179</a:t>
              </a:r>
            </a:p>
          </p:txBody>
        </p:sp>
        <p:sp>
          <p:nvSpPr>
            <p:cNvPr id="31" name="Text Box 31">
              <a:extLst>
                <a:ext uri="{FF2B5EF4-FFF2-40B4-BE49-F238E27FC236}">
                  <a16:creationId xmlns:a16="http://schemas.microsoft.com/office/drawing/2014/main" id="{D9000CC7-E9BB-2F3F-E3CD-1C6724E51C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0400" y="35814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180</a:t>
              </a:r>
            </a:p>
          </p:txBody>
        </p:sp>
        <p:sp>
          <p:nvSpPr>
            <p:cNvPr id="32" name="Text Box 32">
              <a:extLst>
                <a:ext uri="{FF2B5EF4-FFF2-40B4-BE49-F238E27FC236}">
                  <a16:creationId xmlns:a16="http://schemas.microsoft.com/office/drawing/2014/main" id="{57F557C1-9547-86ED-5720-8103816886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67600" y="35814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181</a:t>
              </a:r>
            </a:p>
          </p:txBody>
        </p:sp>
        <p:sp>
          <p:nvSpPr>
            <p:cNvPr id="33" name="Rectangle 33">
              <a:extLst>
                <a:ext uri="{FF2B5EF4-FFF2-40B4-BE49-F238E27FC236}">
                  <a16:creationId xmlns:a16="http://schemas.microsoft.com/office/drawing/2014/main" id="{35823C8B-1600-6FFF-4DD6-9F68CB6E77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34" name="Rectangle 34">
              <a:extLst>
                <a:ext uri="{FF2B5EF4-FFF2-40B4-BE49-F238E27FC236}">
                  <a16:creationId xmlns:a16="http://schemas.microsoft.com/office/drawing/2014/main" id="{3656A665-6A8D-7C3F-1EC5-BB8CF9D7D4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88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>
                  <a:latin typeface="Tahoma" pitchFamily="34" charset="0"/>
                </a:rPr>
                <a:t>174</a:t>
              </a:r>
            </a:p>
          </p:txBody>
        </p:sp>
        <p:sp>
          <p:nvSpPr>
            <p:cNvPr id="35" name="Rectangle 35">
              <a:extLst>
                <a:ext uri="{FF2B5EF4-FFF2-40B4-BE49-F238E27FC236}">
                  <a16:creationId xmlns:a16="http://schemas.microsoft.com/office/drawing/2014/main" id="{058CBD0E-6EB4-83B2-A175-453A310E5F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104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36" name="Rectangle 36">
              <a:extLst>
                <a:ext uri="{FF2B5EF4-FFF2-40B4-BE49-F238E27FC236}">
                  <a16:creationId xmlns:a16="http://schemas.microsoft.com/office/drawing/2014/main" id="{3CDD5A74-0C2A-9FC4-8798-1FF2C2813F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76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37" name="Rectangle 37">
              <a:extLst>
                <a:ext uri="{FF2B5EF4-FFF2-40B4-BE49-F238E27FC236}">
                  <a16:creationId xmlns:a16="http://schemas.microsoft.com/office/drawing/2014/main" id="{4E8025DC-A2B5-6F00-F150-ED9002BC3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248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38" name="Rectangle 38">
              <a:extLst>
                <a:ext uri="{FF2B5EF4-FFF2-40B4-BE49-F238E27FC236}">
                  <a16:creationId xmlns:a16="http://schemas.microsoft.com/office/drawing/2014/main" id="{24FB0987-A5C0-A0C2-2C67-1F3214BF7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39" name="Rectangle 39">
              <a:extLst>
                <a:ext uri="{FF2B5EF4-FFF2-40B4-BE49-F238E27FC236}">
                  <a16:creationId xmlns:a16="http://schemas.microsoft.com/office/drawing/2014/main" id="{148B4B1B-EE25-F9A1-959E-FCBD5B3E88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392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40" name="Text Box 40">
              <a:extLst>
                <a:ext uri="{FF2B5EF4-FFF2-40B4-BE49-F238E27FC236}">
                  <a16:creationId xmlns:a16="http://schemas.microsoft.com/office/drawing/2014/main" id="{7917D819-FB78-AC49-CC03-1ECEB912ED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72200" y="4572001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3</a:t>
              </a:r>
            </a:p>
          </p:txBody>
        </p:sp>
        <p:sp>
          <p:nvSpPr>
            <p:cNvPr id="41" name="Text Box 41">
              <a:extLst>
                <a:ext uri="{FF2B5EF4-FFF2-40B4-BE49-F238E27FC236}">
                  <a16:creationId xmlns:a16="http://schemas.microsoft.com/office/drawing/2014/main" id="{1267EA1E-592C-3FFD-1564-E66CAE30D5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29400" y="4572001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4</a:t>
              </a: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C846292F-A259-8892-3797-738C2A42F0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964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43" name="Rectangle 43">
              <a:extLst>
                <a:ext uri="{FF2B5EF4-FFF2-40B4-BE49-F238E27FC236}">
                  <a16:creationId xmlns:a16="http://schemas.microsoft.com/office/drawing/2014/main" id="{C19C69B1-D5F5-89C3-81EB-84F6672347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72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44" name="Rectangle 44">
              <a:extLst>
                <a:ext uri="{FF2B5EF4-FFF2-40B4-BE49-F238E27FC236}">
                  <a16:creationId xmlns:a16="http://schemas.microsoft.com/office/drawing/2014/main" id="{DC5FEB0E-95E7-F37B-FF11-ED42803FB9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960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45" name="Rectangle 45">
              <a:extLst>
                <a:ext uri="{FF2B5EF4-FFF2-40B4-BE49-F238E27FC236}">
                  <a16:creationId xmlns:a16="http://schemas.microsoft.com/office/drawing/2014/main" id="{2CC37894-BA97-5AC7-ED92-1CCBDB00FD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32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46" name="Rectangle 46">
              <a:extLst>
                <a:ext uri="{FF2B5EF4-FFF2-40B4-BE49-F238E27FC236}">
                  <a16:creationId xmlns:a16="http://schemas.microsoft.com/office/drawing/2014/main" id="{6DE25D9F-4531-7FCD-5980-84BAAFB95D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4400" y="4572000"/>
              <a:ext cx="457200" cy="3810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47" name="Text Box 47">
              <a:extLst>
                <a:ext uri="{FF2B5EF4-FFF2-40B4-BE49-F238E27FC236}">
                  <a16:creationId xmlns:a16="http://schemas.microsoft.com/office/drawing/2014/main" id="{98E86A73-D0DE-8643-9ACB-CC3BBED879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67200" y="4572001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…</a:t>
              </a:r>
            </a:p>
          </p:txBody>
        </p:sp>
        <p:sp>
          <p:nvSpPr>
            <p:cNvPr id="48" name="Text Box 48">
              <a:extLst>
                <a:ext uri="{FF2B5EF4-FFF2-40B4-BE49-F238E27FC236}">
                  <a16:creationId xmlns:a16="http://schemas.microsoft.com/office/drawing/2014/main" id="{E54A0B2A-6EB6-41A7-A9B5-7A9B5263F6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372600" y="4572001"/>
              <a:ext cx="304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…</a:t>
              </a:r>
            </a:p>
          </p:txBody>
        </p:sp>
        <p:sp>
          <p:nvSpPr>
            <p:cNvPr id="49" name="Text Box 49">
              <a:extLst>
                <a:ext uri="{FF2B5EF4-FFF2-40B4-BE49-F238E27FC236}">
                  <a16:creationId xmlns:a16="http://schemas.microsoft.com/office/drawing/2014/main" id="{8F531338-778A-F213-BB35-8C630615E8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15000" y="4191001"/>
              <a:ext cx="68580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Tahoma" pitchFamily="34" charset="0"/>
                </a:rPr>
                <a:t>Ptr</a:t>
              </a:r>
            </a:p>
          </p:txBody>
        </p:sp>
        <p:sp>
          <p:nvSpPr>
            <p:cNvPr id="50" name="Text Box 50">
              <a:extLst>
                <a:ext uri="{FF2B5EF4-FFF2-40B4-BE49-F238E27FC236}">
                  <a16:creationId xmlns:a16="http://schemas.microsoft.com/office/drawing/2014/main" id="{C47DE34C-B1DD-C109-31FC-B580F146F3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81600" y="50292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833</a:t>
              </a:r>
            </a:p>
          </p:txBody>
        </p:sp>
        <p:sp>
          <p:nvSpPr>
            <p:cNvPr id="51" name="Text Box 51">
              <a:extLst>
                <a:ext uri="{FF2B5EF4-FFF2-40B4-BE49-F238E27FC236}">
                  <a16:creationId xmlns:a16="http://schemas.microsoft.com/office/drawing/2014/main" id="{6B308448-B5A6-4559-0AC2-4399AED4F4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0600" y="50292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832</a:t>
              </a:r>
            </a:p>
          </p:txBody>
        </p:sp>
        <p:sp>
          <p:nvSpPr>
            <p:cNvPr id="52" name="Text Box 52">
              <a:extLst>
                <a:ext uri="{FF2B5EF4-FFF2-40B4-BE49-F238E27FC236}">
                  <a16:creationId xmlns:a16="http://schemas.microsoft.com/office/drawing/2014/main" id="{EF46AF30-F591-6423-495F-21C77F7D65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38800" y="50292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834</a:t>
              </a:r>
            </a:p>
          </p:txBody>
        </p:sp>
        <p:sp>
          <p:nvSpPr>
            <p:cNvPr id="53" name="Text Box 53">
              <a:extLst>
                <a:ext uri="{FF2B5EF4-FFF2-40B4-BE49-F238E27FC236}">
                  <a16:creationId xmlns:a16="http://schemas.microsoft.com/office/drawing/2014/main" id="{FA21925B-DB78-4058-5AFD-AF37BB4C4C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6000" y="50292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835</a:t>
              </a:r>
            </a:p>
          </p:txBody>
        </p:sp>
        <p:sp>
          <p:nvSpPr>
            <p:cNvPr id="54" name="Text Box 54">
              <a:extLst>
                <a:ext uri="{FF2B5EF4-FFF2-40B4-BE49-F238E27FC236}">
                  <a16:creationId xmlns:a16="http://schemas.microsoft.com/office/drawing/2014/main" id="{1FAD9A22-6AC7-1212-C5DA-F08A6FECC3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53200" y="50292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836</a:t>
              </a:r>
            </a:p>
          </p:txBody>
        </p:sp>
        <p:sp>
          <p:nvSpPr>
            <p:cNvPr id="55" name="Text Box 55">
              <a:extLst>
                <a:ext uri="{FF2B5EF4-FFF2-40B4-BE49-F238E27FC236}">
                  <a16:creationId xmlns:a16="http://schemas.microsoft.com/office/drawing/2014/main" id="{815DDA9B-0ED4-C13D-91E2-BE401E2A6B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0400" y="50292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837</a:t>
              </a:r>
            </a:p>
          </p:txBody>
        </p:sp>
        <p:sp>
          <p:nvSpPr>
            <p:cNvPr id="56" name="Text Box 56">
              <a:extLst>
                <a:ext uri="{FF2B5EF4-FFF2-40B4-BE49-F238E27FC236}">
                  <a16:creationId xmlns:a16="http://schemas.microsoft.com/office/drawing/2014/main" id="{97C7B2B2-8CF1-AD22-7E4B-0FF4CB3EE3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67600" y="50292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838</a:t>
              </a:r>
            </a:p>
          </p:txBody>
        </p:sp>
        <p:sp>
          <p:nvSpPr>
            <p:cNvPr id="57" name="Text Box 57">
              <a:extLst>
                <a:ext uri="{FF2B5EF4-FFF2-40B4-BE49-F238E27FC236}">
                  <a16:creationId xmlns:a16="http://schemas.microsoft.com/office/drawing/2014/main" id="{A85773CD-E964-BA47-1F72-C08CA3003D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24800" y="50292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839</a:t>
              </a:r>
            </a:p>
          </p:txBody>
        </p:sp>
        <p:sp>
          <p:nvSpPr>
            <p:cNvPr id="58" name="Text Box 58">
              <a:extLst>
                <a:ext uri="{FF2B5EF4-FFF2-40B4-BE49-F238E27FC236}">
                  <a16:creationId xmlns:a16="http://schemas.microsoft.com/office/drawing/2014/main" id="{D77AB011-0E1A-0755-4B76-3FEF0344CB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0" y="50292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840</a:t>
              </a:r>
            </a:p>
          </p:txBody>
        </p:sp>
        <p:sp>
          <p:nvSpPr>
            <p:cNvPr id="59" name="Text Box 59">
              <a:extLst>
                <a:ext uri="{FF2B5EF4-FFF2-40B4-BE49-F238E27FC236}">
                  <a16:creationId xmlns:a16="http://schemas.microsoft.com/office/drawing/2014/main" id="{DA847A4D-9D98-EE82-D04D-AC34A8A0AB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39200" y="5029201"/>
              <a:ext cx="457200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000">
                  <a:latin typeface="Tahoma" pitchFamily="34" charset="0"/>
                </a:rPr>
                <a:t>841</a:t>
              </a:r>
            </a:p>
          </p:txBody>
        </p:sp>
        <p:sp>
          <p:nvSpPr>
            <p:cNvPr id="60" name="Line 60">
              <a:extLst>
                <a:ext uri="{FF2B5EF4-FFF2-40B4-BE49-F238E27FC236}">
                  <a16:creationId xmlns:a16="http://schemas.microsoft.com/office/drawing/2014/main" id="{764E78E2-B097-240A-1412-087964984B4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572000" y="3505200"/>
              <a:ext cx="1219200" cy="10668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35</a:t>
            </a:fld>
            <a:endParaRPr lang="zh-CN" altLang="en-US"/>
          </a:p>
        </p:txBody>
      </p:sp>
      <p:sp>
        <p:nvSpPr>
          <p:cNvPr id="9421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>
              <a:defRPr/>
            </a:pPr>
            <a:r>
              <a:rPr lang="fr-FR" err="1"/>
              <a:t>Toán</a:t>
            </a:r>
            <a:r>
              <a:rPr lang="fr-FR"/>
              <a:t> </a:t>
            </a:r>
            <a:r>
              <a:rPr lang="fr-FR" err="1"/>
              <a:t>tử</a:t>
            </a:r>
            <a:r>
              <a:rPr lang="fr-FR"/>
              <a:t> </a:t>
            </a:r>
            <a:r>
              <a:rPr lang="fr-FR" err="1"/>
              <a:t>tham</a:t>
            </a:r>
            <a:r>
              <a:rPr lang="fr-FR"/>
              <a:t> </a:t>
            </a:r>
            <a:r>
              <a:rPr lang="fr-FR" err="1"/>
              <a:t>chiếu</a:t>
            </a:r>
            <a:r>
              <a:rPr lang="fr-FR"/>
              <a:t> (</a:t>
            </a:r>
            <a:r>
              <a:rPr lang="fr-FR" err="1"/>
              <a:t>reference</a:t>
            </a:r>
            <a:r>
              <a:rPr lang="fr-FR"/>
              <a:t>) </a:t>
            </a:r>
            <a:r>
              <a:rPr lang="fr-FR" err="1"/>
              <a:t>và</a:t>
            </a:r>
            <a:r>
              <a:rPr lang="fr-FR"/>
              <a:t> </a:t>
            </a:r>
            <a:r>
              <a:rPr lang="fr-FR" err="1"/>
              <a:t>giải</a:t>
            </a:r>
            <a:r>
              <a:rPr lang="fr-FR"/>
              <a:t> </a:t>
            </a:r>
            <a:r>
              <a:rPr lang="fr-FR" err="1"/>
              <a:t>tham</a:t>
            </a:r>
            <a:r>
              <a:rPr lang="fr-FR"/>
              <a:t> </a:t>
            </a:r>
            <a:r>
              <a:rPr lang="fr-FR" err="1"/>
              <a:t>chiếu</a:t>
            </a:r>
            <a:r>
              <a:rPr lang="fr-FR"/>
              <a:t> (</a:t>
            </a:r>
            <a:r>
              <a:rPr lang="fr-FR" err="1"/>
              <a:t>dereference</a:t>
            </a:r>
            <a:r>
              <a:rPr lang="fr-FR"/>
              <a:t>)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endParaRPr lang="en-US" sz="2400" b="1"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sz="2800" b="1"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lnSpc>
                <a:spcPct val="90000"/>
              </a:lnSpc>
            </a:pPr>
            <a:endParaRPr lang="fr-FR"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470375-732E-2956-D367-66DC8086A5E4}"/>
              </a:ext>
            </a:extLst>
          </p:cNvPr>
          <p:cNvSpPr txBox="1"/>
          <p:nvPr/>
        </p:nvSpPr>
        <p:spPr>
          <a:xfrm>
            <a:off x="1918948" y="2354065"/>
            <a:ext cx="7237563" cy="258532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n;</a:t>
            </a:r>
          </a:p>
          <a:p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iptr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/* </a:t>
            </a:r>
            <a:r>
              <a:rPr lang="en-US" sz="1800" err="1">
                <a:solidFill>
                  <a:srgbClr val="008000"/>
                </a:solidFill>
                <a:latin typeface="Cascadia Mono" panose="020B0609020000020004" pitchFamily="49" charset="0"/>
              </a:rPr>
              <a:t>khai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 báo P là </a:t>
            </a:r>
            <a:r>
              <a:rPr lang="en-US" sz="1800" err="1">
                <a:solidFill>
                  <a:srgbClr val="008000"/>
                </a:solidFill>
                <a:latin typeface="Cascadia Mono" panose="020B0609020000020004" pitchFamily="49" charset="0"/>
              </a:rPr>
              <a:t>một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 con </a:t>
            </a:r>
            <a:r>
              <a:rPr lang="en-US" sz="1800" err="1">
                <a:solidFill>
                  <a:srgbClr val="008000"/>
                </a:solidFill>
                <a:latin typeface="Cascadia Mono" panose="020B0609020000020004" pitchFamily="49" charset="0"/>
              </a:rPr>
              <a:t>trỏ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 kiểu int */</a:t>
            </a:r>
            <a:endParaRPr lang="en-US" sz="18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n = 7;</a:t>
            </a:r>
          </a:p>
          <a:p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iptr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= &amp;n;</a:t>
            </a:r>
          </a:p>
          <a:p>
            <a:endParaRPr lang="en-US" sz="18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" % d"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, *</a:t>
            </a:r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iptr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); 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/* </a:t>
            </a:r>
            <a:r>
              <a:rPr lang="en-US" sz="1800" err="1">
                <a:solidFill>
                  <a:srgbClr val="008000"/>
                </a:solidFill>
                <a:latin typeface="Cascadia Mono" panose="020B0609020000020004" pitchFamily="49" charset="0"/>
              </a:rPr>
              <a:t>Hiển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 thị ‘7’*/</a:t>
            </a:r>
            <a:endParaRPr lang="en-US" sz="18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*</a:t>
            </a:r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iptr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= 177;</a:t>
            </a:r>
          </a:p>
          <a:p>
            <a:r>
              <a:rPr lang="pt-BR" sz="1800">
                <a:solidFill>
                  <a:srgbClr val="000000"/>
                </a:solidFill>
                <a:latin typeface="Cascadia Mono" panose="020B0609020000020004" pitchFamily="49" charset="0"/>
              </a:rPr>
              <a:t>printf(</a:t>
            </a:r>
            <a:r>
              <a:rPr lang="pt-BR" sz="1800">
                <a:solidFill>
                  <a:srgbClr val="A31515"/>
                </a:solidFill>
                <a:latin typeface="Cascadia Mono" panose="020B0609020000020004" pitchFamily="49" charset="0"/>
              </a:rPr>
              <a:t>"% d"</a:t>
            </a:r>
            <a:r>
              <a:rPr lang="pt-BR" sz="1800">
                <a:solidFill>
                  <a:srgbClr val="000000"/>
                </a:solidFill>
                <a:latin typeface="Cascadia Mono" panose="020B0609020000020004" pitchFamily="49" charset="0"/>
              </a:rPr>
              <a:t>, n); </a:t>
            </a:r>
            <a:r>
              <a:rPr lang="pt-BR" sz="1800">
                <a:solidFill>
                  <a:srgbClr val="008000"/>
                </a:solidFill>
                <a:latin typeface="Cascadia Mono" panose="020B0609020000020004" pitchFamily="49" charset="0"/>
              </a:rPr>
              <a:t>/* Hiển thị ‘177’ */</a:t>
            </a:r>
            <a:endParaRPr lang="pt-BR" sz="18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iptr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= 177; 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/* </a:t>
            </a:r>
            <a:r>
              <a:rPr lang="en-US" sz="1800" err="1">
                <a:solidFill>
                  <a:srgbClr val="008000"/>
                </a:solidFill>
                <a:latin typeface="Cascadia Mono" panose="020B0609020000020004" pitchFamily="49" charset="0"/>
              </a:rPr>
              <a:t>Phép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err="1">
                <a:solidFill>
                  <a:srgbClr val="008000"/>
                </a:solidFill>
                <a:latin typeface="Cascadia Mono" panose="020B0609020000020004" pitchFamily="49" charset="0"/>
              </a:rPr>
              <a:t>gán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 không </a:t>
            </a:r>
            <a:r>
              <a:rPr lang="en-US" sz="1800" err="1">
                <a:solidFill>
                  <a:srgbClr val="008000"/>
                </a:solidFill>
                <a:latin typeface="Cascadia Mono" panose="020B0609020000020004" pitchFamily="49" charset="0"/>
              </a:rPr>
              <a:t>đúng</a:t>
            </a:r>
            <a:r>
              <a:rPr lang="en-US" sz="1800">
                <a:solidFill>
                  <a:srgbClr val="008000"/>
                </a:solidFill>
                <a:latin typeface="Cascadia Mono" panose="020B0609020000020004" pitchFamily="49" charset="0"/>
              </a:rPr>
              <a:t>!! */</a:t>
            </a:r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36</a:t>
            </a:fld>
            <a:endParaRPr lang="zh-CN" altLang="en-US"/>
          </a:p>
        </p:txBody>
      </p:sp>
      <p:sp>
        <p:nvSpPr>
          <p:cNvPr id="95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fr-FR" err="1"/>
              <a:t>Ví</a:t>
            </a:r>
            <a:r>
              <a:rPr lang="fr-FR"/>
              <a:t> </a:t>
            </a:r>
            <a:r>
              <a:rPr lang="fr-FR" err="1"/>
              <a:t>dụ</a:t>
            </a:r>
            <a:endParaRPr lang="fr-FR"/>
          </a:p>
        </p:txBody>
      </p:sp>
      <p:sp>
        <p:nvSpPr>
          <p:cNvPr id="37891" name="Rectangle 3"/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sz="2400" err="1">
                <a:latin typeface="+mn-lt"/>
              </a:rPr>
              <a:t>Ví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dụ</a:t>
            </a:r>
            <a:r>
              <a:rPr lang="en-US" sz="2400">
                <a:latin typeface="+mn-lt"/>
              </a:rPr>
              <a:t> 1. Viết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nhận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đối</a:t>
            </a:r>
            <a:r>
              <a:rPr lang="en-US" sz="2400">
                <a:latin typeface="+mn-lt"/>
              </a:rPr>
              <a:t> số là </a:t>
            </a:r>
            <a:r>
              <a:rPr lang="en-US" sz="2400" err="1">
                <a:latin typeface="+mn-lt"/>
              </a:rPr>
              <a:t>một</a:t>
            </a:r>
            <a:r>
              <a:rPr lang="en-US" sz="2400">
                <a:latin typeface="+mn-lt"/>
              </a:rPr>
              <a:t> số </a:t>
            </a:r>
            <a:r>
              <a:rPr lang="en-US" sz="2400" err="1">
                <a:latin typeface="+mn-lt"/>
              </a:rPr>
              <a:t>thực</a:t>
            </a:r>
            <a:r>
              <a:rPr lang="en-US" sz="2400">
                <a:latin typeface="+mn-lt"/>
              </a:rPr>
              <a:t> (double) và trả về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nguyên</a:t>
            </a:r>
            <a:r>
              <a:rPr lang="en-US" sz="2400">
                <a:latin typeface="+mn-lt"/>
              </a:rPr>
              <a:t> và </a:t>
            </a:r>
            <a:r>
              <a:rPr lang="en-US" sz="2400" err="1">
                <a:latin typeface="+mn-lt"/>
              </a:rPr>
              <a:t>phần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thập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phân</a:t>
            </a:r>
            <a:r>
              <a:rPr lang="en-US" sz="2400">
                <a:latin typeface="+mn-lt"/>
              </a:rPr>
              <a:t> của số đó.</a:t>
            </a:r>
            <a:endParaRPr lang="en-US" sz="2400" b="1">
              <a:latin typeface="+mn-lt"/>
            </a:endParaRPr>
          </a:p>
          <a:p>
            <a:pPr eaLnBrk="1" hangingPunct="1">
              <a:buFontTx/>
              <a:buNone/>
            </a:pPr>
            <a:r>
              <a:rPr lang="en-US" sz="2400">
                <a:latin typeface="+mn-lt"/>
              </a:rPr>
              <a:t>Viết </a:t>
            </a:r>
            <a:r>
              <a:rPr lang="en-US" sz="2400" err="1">
                <a:latin typeface="+mn-lt"/>
              </a:rPr>
              <a:t>chương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trình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minh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họa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trên,  với số </a:t>
            </a:r>
            <a:r>
              <a:rPr lang="en-US" sz="2400" err="1">
                <a:latin typeface="+mn-lt"/>
              </a:rPr>
              <a:t>thực</a:t>
            </a:r>
            <a:r>
              <a:rPr lang="en-US" sz="2400">
                <a:latin typeface="+mn-lt"/>
              </a:rPr>
              <a:t> được </a:t>
            </a:r>
            <a:r>
              <a:rPr lang="en-US" sz="2400" err="1">
                <a:latin typeface="+mn-lt"/>
              </a:rPr>
              <a:t>nhập</a:t>
            </a:r>
            <a:r>
              <a:rPr lang="en-US" sz="2400">
                <a:latin typeface="+mn-lt"/>
              </a:rPr>
              <a:t> từ </a:t>
            </a:r>
            <a:r>
              <a:rPr lang="en-US" sz="2400" err="1">
                <a:latin typeface="+mn-lt"/>
              </a:rPr>
              <a:t>người</a:t>
            </a:r>
            <a:r>
              <a:rPr lang="en-US" sz="2400">
                <a:latin typeface="+mn-lt"/>
              </a:rPr>
              <a:t> dùng.</a:t>
            </a:r>
          </a:p>
          <a:p>
            <a:pPr eaLnBrk="1" hangingPunct="1"/>
            <a:endParaRPr lang="fr-FR" sz="2400"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3F5A20-8261-C3A3-88C5-F278042EB38C}"/>
              </a:ext>
            </a:extLst>
          </p:cNvPr>
          <p:cNvSpPr txBox="1"/>
          <p:nvPr/>
        </p:nvSpPr>
        <p:spPr>
          <a:xfrm>
            <a:off x="2176013" y="3004724"/>
            <a:ext cx="6094562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fr-FR" sz="1800" err="1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fr-FR" sz="1800">
                <a:solidFill>
                  <a:srgbClr val="000000"/>
                </a:solidFill>
                <a:latin typeface="Cascadia Mono" panose="020B0609020000020004" pitchFamily="49" charset="0"/>
              </a:rPr>
              <a:t> split(</a:t>
            </a:r>
            <a:r>
              <a:rPr lang="fr-FR" sz="180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fr-FR" sz="18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FR" sz="1800" err="1">
                <a:solidFill>
                  <a:srgbClr val="808080"/>
                </a:solidFill>
                <a:latin typeface="Cascadia Mono" panose="020B0609020000020004" pitchFamily="49" charset="0"/>
              </a:rPr>
              <a:t>num</a:t>
            </a:r>
            <a:r>
              <a:rPr lang="fr-FR" sz="18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fr-FR" sz="180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fr-FR" sz="180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fr-FR" sz="1800" err="1">
                <a:solidFill>
                  <a:srgbClr val="808080"/>
                </a:solidFill>
                <a:latin typeface="Cascadia Mono" panose="020B0609020000020004" pitchFamily="49" charset="0"/>
              </a:rPr>
              <a:t>int_part</a:t>
            </a:r>
            <a:r>
              <a:rPr lang="fr-FR" sz="18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fr-FR" sz="180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fr-FR" sz="180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fr-FR" sz="1800" err="1">
                <a:solidFill>
                  <a:srgbClr val="808080"/>
                </a:solidFill>
                <a:latin typeface="Cascadia Mono" panose="020B0609020000020004" pitchFamily="49" charset="0"/>
              </a:rPr>
              <a:t>frac_part</a:t>
            </a:r>
            <a:r>
              <a:rPr lang="fr-FR" sz="180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*</a:t>
            </a:r>
            <a:r>
              <a:rPr lang="en-US" sz="1800" err="1">
                <a:solidFill>
                  <a:srgbClr val="808080"/>
                </a:solidFill>
                <a:latin typeface="Cascadia Mono" panose="020B0609020000020004" pitchFamily="49" charset="0"/>
              </a:rPr>
              <a:t>int_part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= (</a:t>
            </a:r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  <a:r>
              <a:rPr lang="en-US" sz="1800">
                <a:solidFill>
                  <a:srgbClr val="808080"/>
                </a:solidFill>
                <a:latin typeface="Cascadia Mono" panose="020B0609020000020004" pitchFamily="49" charset="0"/>
              </a:rPr>
              <a:t>num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fr-FR" sz="1800">
                <a:solidFill>
                  <a:srgbClr val="000000"/>
                </a:solidFill>
                <a:latin typeface="Cascadia Mono" panose="020B0609020000020004" pitchFamily="49" charset="0"/>
              </a:rPr>
              <a:t>    *</a:t>
            </a:r>
            <a:r>
              <a:rPr lang="fr-FR" sz="1800" err="1">
                <a:solidFill>
                  <a:srgbClr val="808080"/>
                </a:solidFill>
                <a:latin typeface="Cascadia Mono" panose="020B0609020000020004" pitchFamily="49" charset="0"/>
              </a:rPr>
              <a:t>frac_part</a:t>
            </a:r>
            <a:r>
              <a:rPr lang="fr-FR" sz="180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FR" sz="1800" err="1">
                <a:solidFill>
                  <a:srgbClr val="808080"/>
                </a:solidFill>
                <a:latin typeface="Cascadia Mono" panose="020B0609020000020004" pitchFamily="49" charset="0"/>
              </a:rPr>
              <a:t>num</a:t>
            </a:r>
            <a:r>
              <a:rPr lang="fr-FR" sz="1800">
                <a:solidFill>
                  <a:srgbClr val="000000"/>
                </a:solidFill>
                <a:latin typeface="Cascadia Mono" panose="020B0609020000020004" pitchFamily="49" charset="0"/>
              </a:rPr>
              <a:t> - *</a:t>
            </a:r>
            <a:r>
              <a:rPr lang="fr-FR" sz="1800" err="1">
                <a:solidFill>
                  <a:srgbClr val="808080"/>
                </a:solidFill>
                <a:latin typeface="Cascadia Mono" panose="020B0609020000020004" pitchFamily="49" charset="0"/>
              </a:rPr>
              <a:t>int_part</a:t>
            </a:r>
            <a:r>
              <a:rPr lang="fr-FR" sz="180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414B1-3E45-292D-D78B-F399E2CF7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Ví</a:t>
            </a:r>
            <a:r>
              <a:rPr lang="en-US"/>
              <a:t> </a:t>
            </a:r>
            <a:r>
              <a:rPr lang="en-US" err="1"/>
              <a:t>dụ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1DCFA-F5EE-5916-E8FF-972CBDCBDF4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err="1">
                <a:latin typeface="+mn-lt"/>
              </a:rPr>
              <a:t>Ví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dụ</a:t>
            </a:r>
            <a:r>
              <a:rPr lang="en-US" sz="2400">
                <a:latin typeface="+mn-lt"/>
              </a:rPr>
              <a:t> 2. Viết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thay</a:t>
            </a:r>
            <a:r>
              <a:rPr lang="en-US" sz="2400">
                <a:latin typeface="+mn-lt"/>
              </a:rPr>
              <a:t> thế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trong </a:t>
            </a:r>
            <a:r>
              <a:rPr lang="en-US" sz="2400" err="1">
                <a:latin typeface="+mn-lt"/>
              </a:rPr>
              <a:t>xâu</a:t>
            </a:r>
            <a:r>
              <a:rPr lang="en-US" sz="2400">
                <a:latin typeface="+mn-lt"/>
              </a:rPr>
              <a:t> với </a:t>
            </a:r>
            <a:r>
              <a:rPr lang="en-US" sz="2400" err="1">
                <a:latin typeface="+mn-lt"/>
              </a:rPr>
              <a:t>nguyên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mẫu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400" b="1">
                <a:solidFill>
                  <a:srgbClr val="0000CC"/>
                </a:solidFill>
                <a:latin typeface="+mn-lt"/>
                <a:cs typeface="Courier New" pitchFamily="49" charset="0"/>
              </a:rPr>
              <a:t>void</a:t>
            </a:r>
            <a:r>
              <a:rPr lang="en-US" sz="2400" b="1">
                <a:latin typeface="+mn-lt"/>
                <a:cs typeface="Courier New" pitchFamily="49" charset="0"/>
              </a:rPr>
              <a:t> </a:t>
            </a:r>
            <a:r>
              <a:rPr lang="en-US" sz="2400" b="1" err="1">
                <a:latin typeface="+mn-lt"/>
                <a:cs typeface="Courier New" pitchFamily="49" charset="0"/>
              </a:rPr>
              <a:t>replace_char</a:t>
            </a:r>
            <a:r>
              <a:rPr lang="en-US" sz="2400" b="1">
                <a:latin typeface="+mn-lt"/>
                <a:cs typeface="Courier New" pitchFamily="49" charset="0"/>
              </a:rPr>
              <a:t>(</a:t>
            </a:r>
            <a:r>
              <a:rPr lang="en-US" sz="2400" b="1">
                <a:solidFill>
                  <a:srgbClr val="0000CC"/>
                </a:solidFill>
                <a:latin typeface="+mn-lt"/>
                <a:cs typeface="Courier New" pitchFamily="49" charset="0"/>
              </a:rPr>
              <a:t>char</a:t>
            </a:r>
            <a:r>
              <a:rPr lang="en-US" sz="2400" b="1">
                <a:latin typeface="+mn-lt"/>
                <a:cs typeface="Courier New" pitchFamily="49" charset="0"/>
              </a:rPr>
              <a:t> *str, </a:t>
            </a:r>
            <a:r>
              <a:rPr lang="en-US" sz="2400" b="1">
                <a:solidFill>
                  <a:srgbClr val="0000CC"/>
                </a:solidFill>
                <a:latin typeface="+mn-lt"/>
                <a:cs typeface="Courier New" pitchFamily="49" charset="0"/>
              </a:rPr>
              <a:t>char</a:t>
            </a:r>
            <a:r>
              <a:rPr lang="en-US" sz="2400" b="1">
                <a:latin typeface="+mn-lt"/>
                <a:cs typeface="Courier New" pitchFamily="49" charset="0"/>
              </a:rPr>
              <a:t> c1, </a:t>
            </a:r>
            <a:r>
              <a:rPr lang="en-US" sz="2400" b="1">
                <a:solidFill>
                  <a:srgbClr val="0000CC"/>
                </a:solidFill>
                <a:latin typeface="+mn-lt"/>
                <a:cs typeface="Courier New" pitchFamily="49" charset="0"/>
              </a:rPr>
              <a:t>char</a:t>
            </a:r>
            <a:r>
              <a:rPr lang="en-US" sz="2400" b="1">
                <a:latin typeface="+mn-lt"/>
                <a:cs typeface="Courier New" pitchFamily="49" charset="0"/>
              </a:rPr>
              <a:t> c2);</a:t>
            </a:r>
            <a:endParaRPr lang="en-US" sz="2400">
              <a:latin typeface="+mn-lt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thay</a:t>
            </a:r>
            <a:r>
              <a:rPr lang="en-US" sz="2400">
                <a:latin typeface="+mn-lt"/>
              </a:rPr>
              <a:t> thế </a:t>
            </a:r>
            <a:r>
              <a:rPr lang="en-US" sz="2400" err="1">
                <a:latin typeface="+mn-lt"/>
              </a:rPr>
              <a:t>tất</a:t>
            </a:r>
            <a:r>
              <a:rPr lang="en-US" sz="2400">
                <a:latin typeface="+mn-lt"/>
              </a:rPr>
              <a:t> cả các </a:t>
            </a:r>
            <a:r>
              <a:rPr lang="en-US" sz="2400" err="1">
                <a:latin typeface="+mn-lt"/>
              </a:rPr>
              <a:t>ký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tự</a:t>
            </a:r>
            <a:r>
              <a:rPr lang="en-US" sz="2400">
                <a:latin typeface="+mn-lt"/>
              </a:rPr>
              <a:t> </a:t>
            </a:r>
            <a:r>
              <a:rPr lang="en-US" sz="2400" b="1">
                <a:latin typeface="+mn-lt"/>
                <a:cs typeface="Courier New" pitchFamily="49" charset="0"/>
              </a:rPr>
              <a:t>c1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xuất</a:t>
            </a:r>
            <a:r>
              <a:rPr lang="en-US" sz="2400">
                <a:latin typeface="+mn-lt"/>
              </a:rPr>
              <a:t> hiện </a:t>
            </a:r>
            <a:r>
              <a:rPr lang="en-US" sz="2400" err="1">
                <a:latin typeface="+mn-lt"/>
              </a:rPr>
              <a:t>bởi</a:t>
            </a:r>
            <a:r>
              <a:rPr lang="en-US" sz="2400">
                <a:latin typeface="+mn-lt"/>
              </a:rPr>
              <a:t> </a:t>
            </a:r>
            <a:r>
              <a:rPr lang="en-US" sz="2400" b="1">
                <a:latin typeface="+mn-lt"/>
                <a:cs typeface="Courier New" pitchFamily="49" charset="0"/>
              </a:rPr>
              <a:t>c2</a:t>
            </a:r>
            <a:r>
              <a:rPr lang="en-US" sz="2400">
                <a:latin typeface="+mn-lt"/>
              </a:rPr>
              <a:t> trong </a:t>
            </a:r>
            <a:r>
              <a:rPr lang="en-US" sz="2400" err="1">
                <a:latin typeface="+mn-lt"/>
              </a:rPr>
              <a:t>xâu</a:t>
            </a:r>
            <a:r>
              <a:rPr lang="en-US" sz="2400">
                <a:latin typeface="+mn-lt"/>
              </a:rPr>
              <a:t> </a:t>
            </a:r>
            <a:r>
              <a:rPr lang="en-US" sz="2400" b="1">
                <a:latin typeface="+mn-lt"/>
                <a:cs typeface="Courier New" pitchFamily="49" charset="0"/>
              </a:rPr>
              <a:t>str. </a:t>
            </a:r>
          </a:p>
          <a:p>
            <a:pPr eaLnBrk="1" hangingPunct="1">
              <a:lnSpc>
                <a:spcPct val="90000"/>
              </a:lnSpc>
            </a:pPr>
            <a:r>
              <a:rPr lang="en-US" sz="2400">
                <a:latin typeface="+mn-lt"/>
              </a:rPr>
              <a:t>Minh </a:t>
            </a:r>
            <a:r>
              <a:rPr lang="en-US" sz="2400" err="1">
                <a:latin typeface="+mn-lt"/>
              </a:rPr>
              <a:t>họa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việc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dụng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hàm</a:t>
            </a:r>
            <a:endParaRPr lang="en-US" sz="2400">
              <a:latin typeface="+mn-lt"/>
            </a:endParaRPr>
          </a:p>
          <a:p>
            <a:endParaRPr lang="en-US" sz="240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9ABA04-9987-AB67-8A47-6CBF1E130B6E}"/>
              </a:ext>
            </a:extLst>
          </p:cNvPr>
          <p:cNvSpPr txBox="1"/>
          <p:nvPr/>
        </p:nvSpPr>
        <p:spPr>
          <a:xfrm>
            <a:off x="3797539" y="3159542"/>
            <a:ext cx="7045625" cy="30469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err="1">
                <a:solidFill>
                  <a:srgbClr val="000000"/>
                </a:solidFill>
                <a:latin typeface="Cascadia Mono" panose="020B0609020000020004" pitchFamily="49" charset="0"/>
              </a:rPr>
              <a:t>replace_char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str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c1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c2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str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600">
                <a:solidFill>
                  <a:srgbClr val="6F008A"/>
                </a:solidFill>
                <a:latin typeface="Cascadia Mono" panose="020B0609020000020004" pitchFamily="49" charset="0"/>
              </a:rPr>
              <a:t>NULL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endParaRPr lang="en-US" sz="16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while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(*</a:t>
            </a:r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str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!= </a:t>
            </a:r>
            <a:r>
              <a:rPr lang="en-US" sz="1600">
                <a:solidFill>
                  <a:srgbClr val="A31515"/>
                </a:solidFill>
                <a:latin typeface="Cascadia Mono" panose="020B0609020000020004" pitchFamily="49" charset="0"/>
              </a:rPr>
              <a:t>'\0'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(*</a:t>
            </a:r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str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== </a:t>
            </a:r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c1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        *</a:t>
            </a:r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str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c2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    }        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    ++</a:t>
            </a:r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str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703451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7825A-7DD6-DFB1-6C14-01FE69045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tập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D17023-A90D-A7BB-3C3A-D8198AC0DF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400" err="1">
                <a:latin typeface="Calibri (Body)"/>
              </a:rPr>
              <a:t>Bài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tập</a:t>
            </a:r>
            <a:r>
              <a:rPr lang="en-US" sz="2400">
                <a:latin typeface="Calibri (Body)"/>
              </a:rPr>
              <a:t> 1. </a:t>
            </a:r>
            <a:r>
              <a:rPr lang="fr-FR" sz="2400" err="1">
                <a:latin typeface="Calibri (Body)"/>
              </a:rPr>
              <a:t>Viết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chương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trình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có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khả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năng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sinh</a:t>
            </a:r>
            <a:r>
              <a:rPr lang="fr-FR" sz="2400">
                <a:latin typeface="Calibri (Body)"/>
              </a:rPr>
              <a:t> ra </a:t>
            </a:r>
            <a:r>
              <a:rPr lang="fr-FR" sz="2400" err="1">
                <a:latin typeface="Calibri (Body)"/>
              </a:rPr>
              <a:t>các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câu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tự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động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sử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dụng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kỹ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thuật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lựa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chọn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dựa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trên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số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ngẫu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nhiên</a:t>
            </a:r>
            <a:r>
              <a:rPr lang="fr-FR" sz="2400">
                <a:latin typeface="Calibri (Body)"/>
              </a:rPr>
              <a:t>. </a:t>
            </a:r>
          </a:p>
          <a:p>
            <a:pPr lvl="1">
              <a:lnSpc>
                <a:spcPct val="80000"/>
              </a:lnSpc>
            </a:pPr>
            <a:r>
              <a:rPr lang="fr-FR" sz="2200" err="1">
                <a:latin typeface="Calibri (Body)"/>
              </a:rPr>
              <a:t>Chương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trình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dùng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bốn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mảng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xâu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ký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tự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để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lưu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trữ</a:t>
            </a:r>
            <a:r>
              <a:rPr lang="fr-FR" sz="2200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các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mạo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từ</a:t>
            </a:r>
            <a:r>
              <a:rPr lang="fr-FR" sz="2200" b="1">
                <a:latin typeface="Calibri (Body)"/>
              </a:rPr>
              <a:t> (article), </a:t>
            </a:r>
            <a:r>
              <a:rPr lang="fr-FR" sz="2200" b="1" err="1">
                <a:latin typeface="Calibri (Body)"/>
              </a:rPr>
              <a:t>danh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từ</a:t>
            </a:r>
            <a:r>
              <a:rPr lang="fr-FR" sz="2200" b="1">
                <a:latin typeface="Calibri (Body)"/>
              </a:rPr>
              <a:t> (</a:t>
            </a:r>
            <a:r>
              <a:rPr lang="fr-FR" sz="2200" b="1" err="1">
                <a:latin typeface="Calibri (Body)"/>
              </a:rPr>
              <a:t>noun</a:t>
            </a:r>
            <a:r>
              <a:rPr lang="fr-FR" sz="2200" b="1">
                <a:latin typeface="Calibri (Body)"/>
              </a:rPr>
              <a:t>), </a:t>
            </a:r>
            <a:r>
              <a:rPr lang="fr-FR" sz="2200" b="1" err="1">
                <a:latin typeface="Calibri (Body)"/>
              </a:rPr>
              <a:t>động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từ</a:t>
            </a:r>
            <a:r>
              <a:rPr lang="fr-FR" sz="2200" b="1">
                <a:latin typeface="Calibri (Body)"/>
              </a:rPr>
              <a:t> (</a:t>
            </a:r>
            <a:r>
              <a:rPr lang="fr-FR" sz="2200" b="1" err="1">
                <a:latin typeface="Calibri (Body)"/>
              </a:rPr>
              <a:t>verb</a:t>
            </a:r>
            <a:r>
              <a:rPr lang="fr-FR" sz="2200" b="1">
                <a:latin typeface="Calibri (Body)"/>
              </a:rPr>
              <a:t>), </a:t>
            </a:r>
            <a:r>
              <a:rPr lang="fr-FR" sz="2200" b="1" err="1">
                <a:latin typeface="Calibri (Body)"/>
              </a:rPr>
              <a:t>giới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từ</a:t>
            </a:r>
            <a:r>
              <a:rPr lang="fr-FR" sz="2200" b="1">
                <a:latin typeface="Calibri (Body)"/>
              </a:rPr>
              <a:t> (</a:t>
            </a:r>
            <a:r>
              <a:rPr lang="fr-FR" sz="2200" b="1" err="1">
                <a:latin typeface="Calibri (Body)"/>
              </a:rPr>
              <a:t>preposition</a:t>
            </a:r>
            <a:r>
              <a:rPr lang="fr-FR" sz="2200" b="1">
                <a:latin typeface="Calibri (Body)"/>
              </a:rPr>
              <a:t>)</a:t>
            </a:r>
            <a:r>
              <a:rPr lang="fr-FR" sz="2200">
                <a:latin typeface="Calibri (Body)"/>
              </a:rPr>
              <a:t>. </a:t>
            </a:r>
          </a:p>
          <a:p>
            <a:pPr lvl="1">
              <a:lnSpc>
                <a:spcPct val="80000"/>
              </a:lnSpc>
            </a:pPr>
            <a:r>
              <a:rPr lang="fr-FR" sz="2200" err="1">
                <a:latin typeface="Calibri (Body)"/>
              </a:rPr>
              <a:t>Câu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được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tạo</a:t>
            </a:r>
            <a:r>
              <a:rPr lang="fr-FR" sz="2200">
                <a:latin typeface="Calibri (Body)"/>
              </a:rPr>
              <a:t> ra </a:t>
            </a:r>
            <a:r>
              <a:rPr lang="fr-FR" sz="2200" err="1">
                <a:latin typeface="Calibri (Body)"/>
              </a:rPr>
              <a:t>bằng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cách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lựa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chọn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ngẫu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nhiên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các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phần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tử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trong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các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mảng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trên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và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ghép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lại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theo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thứ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tự</a:t>
            </a:r>
            <a:r>
              <a:rPr lang="fr-FR" sz="2200">
                <a:latin typeface="Calibri (Body)"/>
              </a:rPr>
              <a:t>: </a:t>
            </a:r>
            <a:r>
              <a:rPr lang="fr-FR" sz="2200" b="1" err="1">
                <a:latin typeface="Calibri (Body)"/>
              </a:rPr>
              <a:t>mạo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từ</a:t>
            </a:r>
            <a:r>
              <a:rPr lang="fr-FR" sz="2200" b="1">
                <a:latin typeface="Calibri (Body)"/>
              </a:rPr>
              <a:t>, </a:t>
            </a:r>
            <a:r>
              <a:rPr lang="fr-FR" sz="2200" b="1" err="1">
                <a:latin typeface="Calibri (Body)"/>
              </a:rPr>
              <a:t>danh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từ</a:t>
            </a:r>
            <a:r>
              <a:rPr lang="fr-FR" sz="2200" b="1">
                <a:latin typeface="Calibri (Body)"/>
              </a:rPr>
              <a:t>, </a:t>
            </a:r>
            <a:r>
              <a:rPr lang="fr-FR" sz="2200" b="1" err="1">
                <a:latin typeface="Calibri (Body)"/>
              </a:rPr>
              <a:t>động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từ</a:t>
            </a:r>
            <a:r>
              <a:rPr lang="fr-FR" sz="2200" b="1">
                <a:latin typeface="Calibri (Body)"/>
              </a:rPr>
              <a:t>, </a:t>
            </a:r>
            <a:r>
              <a:rPr lang="fr-FR" sz="2200" b="1" err="1">
                <a:latin typeface="Calibri (Body)"/>
              </a:rPr>
              <a:t>mạo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từ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và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danh</a:t>
            </a:r>
            <a:r>
              <a:rPr lang="fr-FR" sz="2200" b="1">
                <a:latin typeface="Calibri (Body)"/>
              </a:rPr>
              <a:t> </a:t>
            </a:r>
            <a:r>
              <a:rPr lang="fr-FR" sz="2200" b="1" err="1">
                <a:latin typeface="Calibri (Body)"/>
              </a:rPr>
              <a:t>từ</a:t>
            </a:r>
            <a:r>
              <a:rPr lang="fr-FR" sz="2200">
                <a:latin typeface="Calibri (Body)"/>
              </a:rPr>
              <a:t>. </a:t>
            </a:r>
          </a:p>
          <a:p>
            <a:pPr lvl="1">
              <a:lnSpc>
                <a:spcPct val="80000"/>
              </a:lnSpc>
            </a:pPr>
            <a:r>
              <a:rPr lang="fr-FR" sz="2200" err="1">
                <a:latin typeface="Calibri (Body)"/>
              </a:rPr>
              <a:t>Câu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sinh</a:t>
            </a:r>
            <a:r>
              <a:rPr lang="fr-FR" sz="2200">
                <a:latin typeface="Calibri (Body)"/>
              </a:rPr>
              <a:t> ra </a:t>
            </a:r>
            <a:r>
              <a:rPr lang="fr-FR" sz="2200" err="1">
                <a:latin typeface="Calibri (Body)"/>
              </a:rPr>
              <a:t>cần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bắt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đầu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với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ký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tự</a:t>
            </a:r>
            <a:r>
              <a:rPr lang="fr-FR" sz="2200">
                <a:latin typeface="Calibri (Body)"/>
              </a:rPr>
              <a:t> in </a:t>
            </a:r>
            <a:r>
              <a:rPr lang="fr-FR" sz="2200" err="1">
                <a:latin typeface="Calibri (Body)"/>
              </a:rPr>
              <a:t>hoa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và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kết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thúc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với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dấu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chấm</a:t>
            </a:r>
            <a:r>
              <a:rPr lang="fr-FR" sz="2200">
                <a:latin typeface="Calibri (Body)"/>
              </a:rPr>
              <a:t>. </a:t>
            </a:r>
          </a:p>
          <a:p>
            <a:pPr lvl="1">
              <a:lnSpc>
                <a:spcPct val="80000"/>
              </a:lnSpc>
            </a:pPr>
            <a:r>
              <a:rPr lang="fr-FR" sz="2200" err="1">
                <a:latin typeface="Calibri (Body)"/>
              </a:rPr>
              <a:t>Chương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trình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cần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sinh</a:t>
            </a:r>
            <a:r>
              <a:rPr lang="fr-FR" sz="2200">
                <a:latin typeface="Calibri (Body)"/>
              </a:rPr>
              <a:t> ra </a:t>
            </a:r>
            <a:r>
              <a:rPr lang="fr-FR" sz="2200" err="1">
                <a:latin typeface="Calibri (Body)"/>
              </a:rPr>
              <a:t>tối</a:t>
            </a:r>
            <a:r>
              <a:rPr lang="fr-FR" sz="2200">
                <a:latin typeface="Calibri (Body)"/>
              </a:rPr>
              <a:t> </a:t>
            </a:r>
            <a:r>
              <a:rPr lang="fr-FR" sz="2200" err="1">
                <a:latin typeface="Calibri (Body)"/>
              </a:rPr>
              <a:t>thiểu</a:t>
            </a:r>
            <a:r>
              <a:rPr lang="fr-FR" sz="2200">
                <a:latin typeface="Calibri (Body)"/>
              </a:rPr>
              <a:t> 10 </a:t>
            </a:r>
            <a:r>
              <a:rPr lang="fr-FR" sz="2200" err="1">
                <a:latin typeface="Calibri (Body)"/>
              </a:rPr>
              <a:t>câu</a:t>
            </a:r>
            <a:r>
              <a:rPr lang="fr-FR" sz="2200">
                <a:latin typeface="Calibri (Body)"/>
              </a:rPr>
              <a:t>.</a:t>
            </a:r>
          </a:p>
          <a:p>
            <a:pPr eaLnBrk="1" hangingPunct="1">
              <a:lnSpc>
                <a:spcPct val="80000"/>
              </a:lnSpc>
            </a:pPr>
            <a:endParaRPr lang="fr-FR" sz="2400">
              <a:latin typeface="Calibri (Body)"/>
            </a:endParaRPr>
          </a:p>
          <a:p>
            <a:pPr eaLnBrk="1" hangingPunct="1">
              <a:lnSpc>
                <a:spcPct val="80000"/>
              </a:lnSpc>
            </a:pPr>
            <a:r>
              <a:rPr lang="fr-FR" sz="2400" err="1">
                <a:latin typeface="Calibri (Body)"/>
              </a:rPr>
              <a:t>Ví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dụ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về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các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phần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tử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mảng</a:t>
            </a:r>
            <a:endParaRPr lang="fr-FR" sz="2400">
              <a:latin typeface="Calibri (Body)"/>
            </a:endParaRPr>
          </a:p>
          <a:p>
            <a:pPr lvl="1" eaLnBrk="1" hangingPunct="1">
              <a:lnSpc>
                <a:spcPct val="80000"/>
              </a:lnSpc>
            </a:pPr>
            <a:r>
              <a:rPr lang="fr-FR" sz="2400" err="1">
                <a:latin typeface="Calibri (Body)"/>
              </a:rPr>
              <a:t>mạo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từ</a:t>
            </a:r>
            <a:r>
              <a:rPr lang="fr-FR" sz="2400">
                <a:latin typeface="Calibri (Body)"/>
              </a:rPr>
              <a:t>: "the", "a", "one", "</a:t>
            </a:r>
            <a:r>
              <a:rPr lang="fr-FR" sz="2400" err="1">
                <a:latin typeface="Calibri (Body)"/>
              </a:rPr>
              <a:t>some</a:t>
            </a:r>
            <a:r>
              <a:rPr lang="fr-FR" sz="2400">
                <a:latin typeface="Calibri (Body)"/>
              </a:rPr>
              <a:t>" and "</a:t>
            </a:r>
            <a:r>
              <a:rPr lang="fr-FR" sz="2400" err="1">
                <a:latin typeface="Calibri (Body)"/>
              </a:rPr>
              <a:t>any</a:t>
            </a:r>
            <a:r>
              <a:rPr lang="fr-FR" sz="2400">
                <a:latin typeface="Calibri (Body)"/>
              </a:rPr>
              <a:t>"; </a:t>
            </a:r>
          </a:p>
          <a:p>
            <a:pPr lvl="1" eaLnBrk="1" hangingPunct="1">
              <a:lnSpc>
                <a:spcPct val="80000"/>
              </a:lnSpc>
            </a:pPr>
            <a:r>
              <a:rPr lang="fr-FR" sz="2400" err="1">
                <a:latin typeface="Calibri (Body)"/>
              </a:rPr>
              <a:t>danh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từ</a:t>
            </a:r>
            <a:r>
              <a:rPr lang="fr-FR" sz="2400">
                <a:latin typeface="Calibri (Body)"/>
              </a:rPr>
              <a:t>: "boy", "girl", "dog", "</a:t>
            </a:r>
            <a:r>
              <a:rPr lang="fr-FR" sz="2400" err="1">
                <a:latin typeface="Calibri (Body)"/>
              </a:rPr>
              <a:t>town</a:t>
            </a:r>
            <a:r>
              <a:rPr lang="fr-FR" sz="2400">
                <a:latin typeface="Calibri (Body)"/>
              </a:rPr>
              <a:t>" and "car"; </a:t>
            </a:r>
          </a:p>
          <a:p>
            <a:pPr lvl="1" eaLnBrk="1" hangingPunct="1">
              <a:lnSpc>
                <a:spcPct val="80000"/>
              </a:lnSpc>
            </a:pPr>
            <a:r>
              <a:rPr lang="fr-FR" sz="2400" err="1">
                <a:latin typeface="Calibri (Body)"/>
              </a:rPr>
              <a:t>động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từ</a:t>
            </a:r>
            <a:r>
              <a:rPr lang="fr-FR" sz="2400">
                <a:latin typeface="Calibri (Body)"/>
              </a:rPr>
              <a:t>: </a:t>
            </a:r>
            <a:r>
              <a:rPr lang="fr-FR" sz="2400" err="1">
                <a:latin typeface="Calibri (Body)"/>
              </a:rPr>
              <a:t>verbs</a:t>
            </a:r>
            <a:r>
              <a:rPr lang="fr-FR" sz="2400">
                <a:latin typeface="Calibri (Body)"/>
              </a:rPr>
              <a:t> "</a:t>
            </a:r>
            <a:r>
              <a:rPr lang="fr-FR" sz="2400" err="1">
                <a:latin typeface="Calibri (Body)"/>
              </a:rPr>
              <a:t>drove</a:t>
            </a:r>
            <a:r>
              <a:rPr lang="fr-FR" sz="2400">
                <a:latin typeface="Calibri (Body)"/>
              </a:rPr>
              <a:t>", "</a:t>
            </a:r>
            <a:r>
              <a:rPr lang="fr-FR" sz="2400" err="1">
                <a:latin typeface="Calibri (Body)"/>
              </a:rPr>
              <a:t>jumped</a:t>
            </a:r>
            <a:r>
              <a:rPr lang="fr-FR" sz="2400">
                <a:latin typeface="Calibri (Body)"/>
              </a:rPr>
              <a:t>", "</a:t>
            </a:r>
            <a:r>
              <a:rPr lang="fr-FR" sz="2400" err="1">
                <a:latin typeface="Calibri (Body)"/>
              </a:rPr>
              <a:t>ran</a:t>
            </a:r>
            <a:r>
              <a:rPr lang="fr-FR" sz="2400">
                <a:latin typeface="Calibri (Body)"/>
              </a:rPr>
              <a:t>", "</a:t>
            </a:r>
            <a:r>
              <a:rPr lang="fr-FR" sz="2400" err="1">
                <a:latin typeface="Calibri (Body)"/>
              </a:rPr>
              <a:t>walked</a:t>
            </a:r>
            <a:r>
              <a:rPr lang="fr-FR" sz="2400">
                <a:latin typeface="Calibri (Body)"/>
              </a:rPr>
              <a:t>" and "</a:t>
            </a:r>
            <a:r>
              <a:rPr lang="fr-FR" sz="2400" err="1">
                <a:latin typeface="Calibri (Body)"/>
              </a:rPr>
              <a:t>skipped</a:t>
            </a:r>
            <a:r>
              <a:rPr lang="fr-FR" sz="2400">
                <a:latin typeface="Calibri (Body)"/>
              </a:rPr>
              <a:t>"; </a:t>
            </a:r>
          </a:p>
          <a:p>
            <a:pPr lvl="1" eaLnBrk="1" hangingPunct="1">
              <a:lnSpc>
                <a:spcPct val="80000"/>
              </a:lnSpc>
            </a:pPr>
            <a:r>
              <a:rPr lang="fr-FR" sz="2400" err="1">
                <a:latin typeface="Calibri (Body)"/>
              </a:rPr>
              <a:t>giới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từ</a:t>
            </a:r>
            <a:r>
              <a:rPr lang="fr-FR" sz="2400">
                <a:latin typeface="Calibri (Body)"/>
              </a:rPr>
              <a:t>: "to", "</a:t>
            </a:r>
            <a:r>
              <a:rPr lang="fr-FR" sz="2400" err="1">
                <a:latin typeface="Calibri (Body)"/>
              </a:rPr>
              <a:t>from</a:t>
            </a:r>
            <a:r>
              <a:rPr lang="fr-FR" sz="2400">
                <a:latin typeface="Calibri (Body)"/>
              </a:rPr>
              <a:t>", "over", "</a:t>
            </a:r>
            <a:r>
              <a:rPr lang="fr-FR" sz="2400" err="1">
                <a:latin typeface="Calibri (Body)"/>
              </a:rPr>
              <a:t>under</a:t>
            </a:r>
            <a:r>
              <a:rPr lang="fr-FR" sz="2400">
                <a:latin typeface="Calibri (Body)"/>
              </a:rPr>
              <a:t>" and "on".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056099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C6363B-B3B4-66A4-0D5B-4F2F780AA519}"/>
              </a:ext>
            </a:extLst>
          </p:cNvPr>
          <p:cNvSpPr txBox="1"/>
          <p:nvPr/>
        </p:nvSpPr>
        <p:spPr>
          <a:xfrm>
            <a:off x="4787660" y="2458528"/>
            <a:ext cx="670888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err="1"/>
              <a:t>Tham</a:t>
            </a:r>
            <a:r>
              <a:rPr lang="en-US" sz="6600"/>
              <a:t> số </a:t>
            </a:r>
            <a:r>
              <a:rPr lang="en-US" sz="6600" err="1"/>
              <a:t>dòng</a:t>
            </a:r>
            <a:r>
              <a:rPr lang="en-US" sz="6600"/>
              <a:t> </a:t>
            </a:r>
            <a:r>
              <a:rPr lang="en-US" sz="6600" err="1"/>
              <a:t>lệnh</a:t>
            </a:r>
            <a:endParaRPr lang="en-US" sz="6600"/>
          </a:p>
        </p:txBody>
      </p:sp>
    </p:spTree>
    <p:extLst>
      <p:ext uri="{BB962C8B-B14F-4D97-AF65-F5344CB8AC3E}">
        <p14:creationId xmlns:p14="http://schemas.microsoft.com/office/powerpoint/2010/main" val="2189114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66CD52-75BC-A39C-AE50-000CCA1CC5CD}"/>
              </a:ext>
            </a:extLst>
          </p:cNvPr>
          <p:cNvSpPr txBox="1"/>
          <p:nvPr/>
        </p:nvSpPr>
        <p:spPr>
          <a:xfrm>
            <a:off x="5158596" y="2921168"/>
            <a:ext cx="59202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err="1">
                <a:solidFill>
                  <a:srgbClr val="FF0000"/>
                </a:solidFill>
              </a:rPr>
              <a:t>Nội</a:t>
            </a:r>
            <a:r>
              <a:rPr lang="en-US" sz="6000">
                <a:solidFill>
                  <a:srgbClr val="FF0000"/>
                </a:solidFill>
              </a:rPr>
              <a:t> dung </a:t>
            </a:r>
            <a:r>
              <a:rPr lang="en-US" sz="6000" err="1">
                <a:solidFill>
                  <a:srgbClr val="FF0000"/>
                </a:solidFill>
              </a:rPr>
              <a:t>môn</a:t>
            </a:r>
            <a:r>
              <a:rPr lang="en-US" sz="6000">
                <a:solidFill>
                  <a:srgbClr val="FF0000"/>
                </a:solidFill>
              </a:rPr>
              <a:t> </a:t>
            </a:r>
            <a:r>
              <a:rPr lang="en-US" sz="6000" err="1">
                <a:solidFill>
                  <a:srgbClr val="FF0000"/>
                </a:solidFill>
              </a:rPr>
              <a:t>học</a:t>
            </a:r>
            <a:endParaRPr lang="en-US" sz="60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6003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B90BC-D6C6-3C85-A77C-DE9D0D777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Ví</a:t>
            </a:r>
            <a:r>
              <a:rPr lang="en-US"/>
              <a:t> </a:t>
            </a:r>
            <a:r>
              <a:rPr lang="en-US" err="1"/>
              <a:t>dụ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DD3DEC-0BFC-FF18-6DB0-F1CD1BD00E5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B91648-6083-65B8-9D59-56C346F17A26}"/>
              </a:ext>
            </a:extLst>
          </p:cNvPr>
          <p:cNvSpPr txBox="1"/>
          <p:nvPr/>
        </p:nvSpPr>
        <p:spPr>
          <a:xfrm>
            <a:off x="2044460" y="1528247"/>
            <a:ext cx="8546620" cy="39703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main(</a:t>
            </a:r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num, fraction;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integer;</a:t>
            </a:r>
          </a:p>
          <a:p>
            <a:endParaRPr lang="en-US" sz="18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"Please enter a real number: "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scanf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"%f"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, &amp;num);</a:t>
            </a:r>
          </a:p>
          <a:p>
            <a:endParaRPr lang="en-US" sz="18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split(num, &amp;integer, &amp;fraction);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"The integer part is %d\n"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, integer);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800">
                <a:solidFill>
                  <a:srgbClr val="A31515"/>
                </a:solidFill>
                <a:latin typeface="Cascadia Mono" panose="020B0609020000020004" pitchFamily="49" charset="0"/>
              </a:rPr>
              <a:t>"The remaining fraction is %f\n"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, fraction);</a:t>
            </a:r>
          </a:p>
          <a:p>
            <a:endParaRPr lang="en-US" sz="18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80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 0;</a:t>
            </a:r>
          </a:p>
          <a:p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7225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41</a:t>
            </a:fld>
            <a:endParaRPr lang="zh-CN" altLang="en-US"/>
          </a:p>
        </p:txBody>
      </p:sp>
      <p:sp>
        <p:nvSpPr>
          <p:cNvPr id="99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err="1"/>
              <a:t>Chương</a:t>
            </a:r>
            <a:r>
              <a:rPr lang="en-US"/>
              <a:t> </a:t>
            </a:r>
            <a:r>
              <a:rPr lang="en-US" err="1"/>
              <a:t>trình</a:t>
            </a:r>
            <a:r>
              <a:rPr lang="en-US"/>
              <a:t> với </a:t>
            </a:r>
            <a:r>
              <a:rPr lang="en-US" err="1"/>
              <a:t>đối</a:t>
            </a:r>
            <a:r>
              <a:rPr lang="en-US"/>
              <a:t> số </a:t>
            </a:r>
            <a:r>
              <a:rPr lang="en-US" err="1"/>
              <a:t>dòng</a:t>
            </a:r>
            <a:r>
              <a:rPr lang="en-US"/>
              <a:t> </a:t>
            </a:r>
            <a:r>
              <a:rPr lang="en-US" err="1"/>
              <a:t>lệnh</a:t>
            </a:r>
            <a:endParaRPr lang="fr-FR"/>
          </a:p>
        </p:txBody>
      </p:sp>
      <p:sp>
        <p:nvSpPr>
          <p:cNvPr id="43011" name="Rectangle 3"/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/>
            <a:r>
              <a:rPr lang="en-US" sz="2400" err="1">
                <a:latin typeface="+mn-lt"/>
              </a:rPr>
              <a:t>Các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đối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số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dòng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lệnh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được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định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nghĩa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trong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b="1">
                <a:latin typeface="+mn-lt"/>
                <a:cs typeface="Courier New" pitchFamily="49" charset="0"/>
              </a:rPr>
              <a:t>main</a:t>
            </a:r>
            <a:endParaRPr lang="en-US" sz="2400">
              <a:latin typeface="+mn-lt"/>
            </a:endParaRPr>
          </a:p>
          <a:p>
            <a:pPr lvl="1" eaLnBrk="1" hangingPunct="1"/>
            <a:r>
              <a:rPr lang="en-US" sz="2400">
                <a:latin typeface="+mn-lt"/>
              </a:rPr>
              <a:t>main </a:t>
            </a:r>
            <a:r>
              <a:rPr lang="en-US" sz="2400" err="1">
                <a:latin typeface="+mn-lt"/>
              </a:rPr>
              <a:t>bản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thân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là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một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như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các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khác</a:t>
            </a:r>
            <a:endParaRPr lang="en-US" sz="2400">
              <a:latin typeface="+mn-lt"/>
            </a:endParaRPr>
          </a:p>
          <a:p>
            <a:pPr lvl="1" eaLnBrk="1" hangingPunct="1"/>
            <a:r>
              <a:rPr lang="en-US" sz="2400" err="1">
                <a:latin typeface="+mn-lt"/>
              </a:rPr>
              <a:t>Nó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có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thể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nhận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các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đối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số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truyền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vào</a:t>
            </a:r>
            <a:r>
              <a:rPr lang="en-US" sz="2400">
                <a:latin typeface="+mn-lt"/>
              </a:rPr>
              <a:t> (</a:t>
            </a:r>
            <a:r>
              <a:rPr lang="en-US" sz="2400" err="1">
                <a:latin typeface="+mn-lt"/>
              </a:rPr>
              <a:t>từ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dòng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lệnh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gõ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bởi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người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dùng</a:t>
            </a:r>
            <a:r>
              <a:rPr lang="en-US" sz="2400">
                <a:latin typeface="+mn-lt"/>
              </a:rPr>
              <a:t>)</a:t>
            </a:r>
          </a:p>
          <a:p>
            <a:pPr lvl="1" eaLnBrk="1" hangingPunct="1"/>
            <a:r>
              <a:rPr lang="en-US" sz="2400" err="1">
                <a:latin typeface="+mn-lt"/>
              </a:rPr>
              <a:t>Vai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trò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của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chương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trình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gọi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nó</a:t>
            </a:r>
            <a:r>
              <a:rPr lang="en-US" sz="2400">
                <a:latin typeface="+mn-lt"/>
              </a:rPr>
              <a:t> (the calling function) </a:t>
            </a:r>
            <a:r>
              <a:rPr lang="en-US" sz="2400" err="1">
                <a:latin typeface="+mn-lt"/>
              </a:rPr>
              <a:t>trong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trường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hợp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này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là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hệ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điều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hành</a:t>
            </a:r>
            <a:r>
              <a:rPr lang="en-US" sz="2400">
                <a:latin typeface="+mn-lt"/>
              </a:rPr>
              <a:t>, </a:t>
            </a:r>
            <a:r>
              <a:rPr lang="en-US" sz="2400" err="1">
                <a:latin typeface="+mn-lt"/>
              </a:rPr>
              <a:t>hoặc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một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chương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trình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khác</a:t>
            </a:r>
            <a:endParaRPr lang="fr-FR" sz="2400">
              <a:latin typeface="+mn-l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42</a:t>
            </a:fld>
            <a:endParaRPr lang="zh-CN" alt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err="1"/>
              <a:t>Nguyên</a:t>
            </a:r>
            <a:r>
              <a:rPr lang="en-US"/>
              <a:t> </a:t>
            </a:r>
            <a:r>
              <a:rPr lang="en-US" err="1"/>
              <a:t>mẫu</a:t>
            </a:r>
            <a:r>
              <a:rPr lang="en-US"/>
              <a:t> </a:t>
            </a:r>
            <a:r>
              <a:rPr lang="en-US" err="1"/>
              <a:t>của</a:t>
            </a:r>
            <a:r>
              <a:rPr lang="en-US"/>
              <a:t> </a:t>
            </a:r>
            <a:r>
              <a:rPr lang="en-US" err="1"/>
              <a:t>hàm</a:t>
            </a:r>
            <a:r>
              <a:rPr lang="en-US"/>
              <a:t> main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AAE0C-56E0-4B7C-C253-02DAEACCF87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4035" name="Rectangle 4"/>
          <p:cNvSpPr>
            <a:spLocks noChangeArrowheads="1"/>
          </p:cNvSpPr>
          <p:nvPr/>
        </p:nvSpPr>
        <p:spPr bwMode="auto">
          <a:xfrm>
            <a:off x="2473326" y="1981200"/>
            <a:ext cx="7661275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sz="2400" err="1"/>
              <a:t>Khi</a:t>
            </a:r>
            <a:r>
              <a:rPr lang="en-US" sz="2400"/>
              <a:t> </a:t>
            </a:r>
            <a:r>
              <a:rPr lang="en-US" sz="2400" err="1"/>
              <a:t>chúng</a:t>
            </a:r>
            <a:r>
              <a:rPr lang="en-US" sz="2400"/>
              <a:t> </a:t>
            </a:r>
            <a:r>
              <a:rPr lang="en-US" sz="2400" err="1"/>
              <a:t>ta</a:t>
            </a:r>
            <a:r>
              <a:rPr lang="en-US" sz="2400"/>
              <a:t> </a:t>
            </a:r>
            <a:r>
              <a:rPr lang="en-US" sz="2400" err="1"/>
              <a:t>muốn</a:t>
            </a:r>
            <a:r>
              <a:rPr lang="en-US" sz="2400"/>
              <a:t> </a:t>
            </a:r>
            <a:r>
              <a:rPr lang="en-US" sz="2400" err="1"/>
              <a:t>chương</a:t>
            </a:r>
            <a:r>
              <a:rPr lang="en-US" sz="2400"/>
              <a:t> </a:t>
            </a:r>
            <a:r>
              <a:rPr lang="en-US" sz="2400" err="1"/>
              <a:t>trình</a:t>
            </a:r>
            <a:r>
              <a:rPr lang="en-US" sz="2400"/>
              <a:t> </a:t>
            </a:r>
            <a:r>
              <a:rPr lang="en-US" sz="2400" err="1"/>
              <a:t>nhận</a:t>
            </a:r>
            <a:r>
              <a:rPr lang="en-US" sz="2400"/>
              <a:t> </a:t>
            </a:r>
            <a:r>
              <a:rPr lang="en-US" sz="2400" err="1"/>
              <a:t>các</a:t>
            </a:r>
            <a:r>
              <a:rPr lang="en-US" sz="2400"/>
              <a:t> </a:t>
            </a:r>
            <a:r>
              <a:rPr lang="en-US" sz="2400" err="1"/>
              <a:t>đối</a:t>
            </a:r>
            <a:r>
              <a:rPr lang="en-US" sz="2400"/>
              <a:t> </a:t>
            </a:r>
            <a:r>
              <a:rPr lang="en-US" sz="2400" err="1"/>
              <a:t>số</a:t>
            </a:r>
            <a:r>
              <a:rPr lang="en-US" sz="2400"/>
              <a:t> </a:t>
            </a:r>
            <a:r>
              <a:rPr lang="en-US" sz="2400" err="1"/>
              <a:t>tại</a:t>
            </a:r>
            <a:r>
              <a:rPr lang="en-US" sz="2400"/>
              <a:t> </a:t>
            </a:r>
            <a:r>
              <a:rPr lang="en-US" sz="2400" err="1"/>
              <a:t>dòng</a:t>
            </a:r>
            <a:r>
              <a:rPr lang="en-US" sz="2400"/>
              <a:t> </a:t>
            </a:r>
            <a:r>
              <a:rPr lang="en-US" sz="2400" err="1"/>
              <a:t>lệnh</a:t>
            </a:r>
            <a:r>
              <a:rPr lang="en-US" sz="2400"/>
              <a:t>, </a:t>
            </a:r>
            <a:r>
              <a:rPr lang="en-US" sz="2400" err="1"/>
              <a:t>cần</a:t>
            </a:r>
            <a:r>
              <a:rPr lang="en-US" sz="2400"/>
              <a:t> </a:t>
            </a:r>
            <a:r>
              <a:rPr lang="en-US" sz="2400" err="1"/>
              <a:t>định</a:t>
            </a:r>
            <a:r>
              <a:rPr lang="en-US" sz="2400"/>
              <a:t> </a:t>
            </a:r>
            <a:r>
              <a:rPr lang="en-US" sz="2400" err="1"/>
              <a:t>nghĩa</a:t>
            </a:r>
            <a:r>
              <a:rPr lang="en-US" sz="2400"/>
              <a:t> </a:t>
            </a:r>
            <a:r>
              <a:rPr lang="en-US" sz="2400" err="1"/>
              <a:t>hàm</a:t>
            </a:r>
            <a:r>
              <a:rPr lang="en-US" sz="2400"/>
              <a:t> main </a:t>
            </a:r>
            <a:r>
              <a:rPr lang="en-US" sz="2400" err="1"/>
              <a:t>như</a:t>
            </a:r>
            <a:r>
              <a:rPr lang="en-US" sz="2400"/>
              <a:t> </a:t>
            </a:r>
            <a:r>
              <a:rPr lang="en-US" sz="2400" err="1"/>
              <a:t>trên</a:t>
            </a:r>
            <a:r>
              <a:rPr lang="en-US" sz="2400"/>
              <a:t>, </a:t>
            </a:r>
            <a:r>
              <a:rPr lang="en-US" sz="2400" err="1"/>
              <a:t>với</a:t>
            </a:r>
            <a:r>
              <a:rPr lang="en-US" sz="2400"/>
              <a:t>: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sz="2400" b="1" err="1">
                <a:solidFill>
                  <a:srgbClr val="3333FF"/>
                </a:solidFill>
                <a:cs typeface="Courier New" pitchFamily="49" charset="0"/>
              </a:rPr>
              <a:t>argc</a:t>
            </a:r>
            <a:r>
              <a:rPr lang="en-US" sz="2400"/>
              <a:t>  </a:t>
            </a:r>
            <a:r>
              <a:rPr lang="en-US" sz="2400" err="1"/>
              <a:t>chứa</a:t>
            </a:r>
            <a:r>
              <a:rPr lang="en-US" sz="2400"/>
              <a:t> </a:t>
            </a:r>
            <a:r>
              <a:rPr lang="en-US" sz="2400" err="1"/>
              <a:t>số</a:t>
            </a:r>
            <a:r>
              <a:rPr lang="en-US" sz="2400"/>
              <a:t> </a:t>
            </a:r>
            <a:r>
              <a:rPr lang="en-US" sz="2400" err="1"/>
              <a:t>lượng</a:t>
            </a:r>
            <a:r>
              <a:rPr lang="en-US" sz="2400"/>
              <a:t> </a:t>
            </a:r>
            <a:r>
              <a:rPr lang="en-US" sz="2400" err="1"/>
              <a:t>các</a:t>
            </a:r>
            <a:r>
              <a:rPr lang="en-US" sz="2400"/>
              <a:t> </a:t>
            </a:r>
            <a:r>
              <a:rPr lang="en-US" sz="2400" err="1"/>
              <a:t>đối</a:t>
            </a:r>
            <a:r>
              <a:rPr lang="en-US" sz="2400"/>
              <a:t> </a:t>
            </a:r>
            <a:r>
              <a:rPr lang="en-US" sz="2400" err="1"/>
              <a:t>số</a:t>
            </a:r>
            <a:endParaRPr lang="en-US" sz="2400"/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sz="2400" b="1" err="1">
                <a:solidFill>
                  <a:srgbClr val="3333FF"/>
                </a:solidFill>
                <a:cs typeface="Courier New" pitchFamily="49" charset="0"/>
              </a:rPr>
              <a:t>argv</a:t>
            </a:r>
            <a:r>
              <a:rPr lang="en-US" sz="2400"/>
              <a:t>  </a:t>
            </a:r>
            <a:r>
              <a:rPr lang="en-US" sz="2400" err="1"/>
              <a:t>là</a:t>
            </a:r>
            <a:r>
              <a:rPr lang="en-US" sz="2400"/>
              <a:t> </a:t>
            </a:r>
            <a:r>
              <a:rPr lang="en-US" sz="2400" err="1"/>
              <a:t>một</a:t>
            </a:r>
            <a:r>
              <a:rPr lang="en-US" sz="2400"/>
              <a:t> </a:t>
            </a:r>
            <a:r>
              <a:rPr lang="en-US" sz="2400" err="1"/>
              <a:t>mảng</a:t>
            </a:r>
            <a:r>
              <a:rPr lang="en-US" sz="2400"/>
              <a:t> </a:t>
            </a:r>
            <a:r>
              <a:rPr lang="en-US" sz="2400" err="1"/>
              <a:t>các</a:t>
            </a:r>
            <a:r>
              <a:rPr lang="en-US" sz="2400"/>
              <a:t> con </a:t>
            </a:r>
            <a:r>
              <a:rPr lang="en-US" sz="2400" err="1"/>
              <a:t>trỏ</a:t>
            </a:r>
            <a:r>
              <a:rPr lang="en-US" sz="2400"/>
              <a:t> </a:t>
            </a:r>
            <a:r>
              <a:rPr lang="en-US" sz="2400" err="1"/>
              <a:t>kiểu</a:t>
            </a:r>
            <a:r>
              <a:rPr lang="en-US" sz="2400"/>
              <a:t> char – </a:t>
            </a:r>
            <a:r>
              <a:rPr lang="en-US" sz="2400" err="1"/>
              <a:t>mảng</a:t>
            </a:r>
            <a:r>
              <a:rPr lang="en-US" sz="2400"/>
              <a:t> </a:t>
            </a:r>
            <a:r>
              <a:rPr lang="en-US" sz="2400" err="1"/>
              <a:t>các</a:t>
            </a:r>
            <a:r>
              <a:rPr lang="en-US" sz="2400"/>
              <a:t> </a:t>
            </a:r>
            <a:r>
              <a:rPr lang="en-US" sz="2400" err="1"/>
              <a:t>xâu</a:t>
            </a:r>
            <a:r>
              <a:rPr lang="en-US" sz="2400"/>
              <a:t> </a:t>
            </a:r>
            <a:r>
              <a:rPr lang="en-US" sz="2400" err="1"/>
              <a:t>ký</a:t>
            </a:r>
            <a:r>
              <a:rPr lang="en-US" sz="2400"/>
              <a:t> </a:t>
            </a:r>
            <a:r>
              <a:rPr lang="en-US" sz="2400" err="1"/>
              <a:t>tự</a:t>
            </a:r>
            <a:r>
              <a:rPr lang="en-US" sz="2400"/>
              <a:t> – </a:t>
            </a:r>
            <a:r>
              <a:rPr lang="en-US" sz="2400" err="1"/>
              <a:t>nhận</a:t>
            </a:r>
            <a:r>
              <a:rPr lang="en-US" sz="2400"/>
              <a:t> </a:t>
            </a:r>
            <a:r>
              <a:rPr lang="en-US" sz="2400" err="1"/>
              <a:t>và</a:t>
            </a:r>
            <a:r>
              <a:rPr lang="en-US" sz="2400"/>
              <a:t> </a:t>
            </a:r>
            <a:r>
              <a:rPr lang="en-US" sz="2400" err="1"/>
              <a:t>lưu</a:t>
            </a:r>
            <a:r>
              <a:rPr lang="en-US" sz="2400"/>
              <a:t> </a:t>
            </a:r>
            <a:r>
              <a:rPr lang="en-US" sz="2400" err="1"/>
              <a:t>trữ</a:t>
            </a:r>
            <a:r>
              <a:rPr lang="en-US" sz="2400"/>
              <a:t> </a:t>
            </a:r>
            <a:r>
              <a:rPr lang="en-US" sz="2400" err="1"/>
              <a:t>các</a:t>
            </a:r>
            <a:r>
              <a:rPr lang="en-US" sz="2400"/>
              <a:t> </a:t>
            </a:r>
            <a:r>
              <a:rPr lang="en-US" sz="2400" err="1"/>
              <a:t>giá</a:t>
            </a:r>
            <a:r>
              <a:rPr lang="en-US" sz="2400"/>
              <a:t> </a:t>
            </a:r>
            <a:r>
              <a:rPr lang="en-US" sz="2400" err="1"/>
              <a:t>trị</a:t>
            </a:r>
            <a:r>
              <a:rPr lang="en-US" sz="2400"/>
              <a:t> </a:t>
            </a:r>
            <a:r>
              <a:rPr lang="en-US" sz="2400" err="1"/>
              <a:t>của</a:t>
            </a:r>
            <a:r>
              <a:rPr lang="en-US" sz="2400"/>
              <a:t> </a:t>
            </a:r>
            <a:r>
              <a:rPr lang="en-US" sz="2400" err="1"/>
              <a:t>các</a:t>
            </a:r>
            <a:r>
              <a:rPr lang="en-US" sz="2400"/>
              <a:t> </a:t>
            </a:r>
            <a:r>
              <a:rPr lang="en-US" sz="2400" err="1"/>
              <a:t>đối</a:t>
            </a:r>
            <a:r>
              <a:rPr lang="en-US" sz="2400"/>
              <a:t> </a:t>
            </a:r>
            <a:r>
              <a:rPr lang="en-US" sz="2400" err="1"/>
              <a:t>số</a:t>
            </a:r>
            <a:r>
              <a:rPr lang="en-US" sz="2400"/>
              <a:t> </a:t>
            </a:r>
            <a:r>
              <a:rPr lang="en-US" sz="2400" err="1"/>
              <a:t>dưới</a:t>
            </a:r>
            <a:r>
              <a:rPr lang="en-US" sz="2400"/>
              <a:t> </a:t>
            </a:r>
            <a:r>
              <a:rPr lang="en-US" sz="2400" err="1"/>
              <a:t>dạng</a:t>
            </a:r>
            <a:r>
              <a:rPr lang="en-US" sz="2400"/>
              <a:t> </a:t>
            </a:r>
            <a:r>
              <a:rPr lang="en-US" sz="2400" err="1"/>
              <a:t>dữ</a:t>
            </a:r>
            <a:r>
              <a:rPr lang="en-US" sz="2400"/>
              <a:t> </a:t>
            </a:r>
            <a:r>
              <a:rPr lang="en-US" sz="2400" err="1"/>
              <a:t>liệu</a:t>
            </a:r>
            <a:r>
              <a:rPr lang="en-US" sz="2400"/>
              <a:t> </a:t>
            </a:r>
            <a:r>
              <a:rPr lang="en-US" sz="2400" err="1"/>
              <a:t>văn</a:t>
            </a:r>
            <a:r>
              <a:rPr lang="en-US" sz="2400"/>
              <a:t> </a:t>
            </a:r>
            <a:r>
              <a:rPr lang="en-US" sz="2400" err="1"/>
              <a:t>bản</a:t>
            </a:r>
            <a:r>
              <a:rPr lang="en-US" sz="2400"/>
              <a:t>.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sz="2400" err="1"/>
              <a:t>Đối</a:t>
            </a:r>
            <a:r>
              <a:rPr lang="en-US" sz="2400"/>
              <a:t> </a:t>
            </a:r>
            <a:r>
              <a:rPr lang="en-US" sz="2400" err="1"/>
              <a:t>số</a:t>
            </a:r>
            <a:r>
              <a:rPr lang="en-US" sz="2400"/>
              <a:t> </a:t>
            </a:r>
            <a:r>
              <a:rPr lang="en-US" sz="2400" err="1"/>
              <a:t>đầu</a:t>
            </a:r>
            <a:r>
              <a:rPr lang="en-US" sz="2400"/>
              <a:t> </a:t>
            </a:r>
            <a:r>
              <a:rPr lang="en-US" sz="2400" err="1"/>
              <a:t>tiên</a:t>
            </a:r>
            <a:r>
              <a:rPr lang="en-US" sz="2400"/>
              <a:t> </a:t>
            </a:r>
            <a:r>
              <a:rPr lang="en-US" sz="2400" err="1"/>
              <a:t>mặc</a:t>
            </a:r>
            <a:r>
              <a:rPr lang="en-US" sz="2400"/>
              <a:t> </a:t>
            </a:r>
            <a:r>
              <a:rPr lang="en-US" sz="2400" err="1"/>
              <a:t>định</a:t>
            </a:r>
            <a:r>
              <a:rPr lang="en-US" sz="2400"/>
              <a:t> </a:t>
            </a:r>
            <a:r>
              <a:rPr lang="en-US" sz="2400" err="1"/>
              <a:t>luôn</a:t>
            </a:r>
            <a:r>
              <a:rPr lang="en-US" sz="2400"/>
              <a:t> </a:t>
            </a:r>
            <a:r>
              <a:rPr lang="en-US" sz="2400" err="1"/>
              <a:t>là</a:t>
            </a:r>
            <a:r>
              <a:rPr lang="en-US" sz="2400"/>
              <a:t> </a:t>
            </a:r>
            <a:r>
              <a:rPr lang="en-US" sz="2400" err="1"/>
              <a:t>tên</a:t>
            </a:r>
            <a:r>
              <a:rPr lang="en-US" sz="2400"/>
              <a:t> </a:t>
            </a:r>
            <a:r>
              <a:rPr lang="en-US" sz="2400" err="1"/>
              <a:t>của</a:t>
            </a:r>
            <a:r>
              <a:rPr lang="en-US" sz="2400"/>
              <a:t> </a:t>
            </a:r>
            <a:r>
              <a:rPr lang="en-US" sz="2400" err="1"/>
              <a:t>chương</a:t>
            </a:r>
            <a:r>
              <a:rPr lang="en-US" sz="2400"/>
              <a:t> </a:t>
            </a:r>
            <a:r>
              <a:rPr lang="en-US" sz="2400" err="1"/>
              <a:t>trình</a:t>
            </a:r>
            <a:r>
              <a:rPr lang="en-US" sz="2400"/>
              <a:t>.</a:t>
            </a:r>
          </a:p>
        </p:txBody>
      </p:sp>
      <p:sp>
        <p:nvSpPr>
          <p:cNvPr id="44036" name="Rectangle 5"/>
          <p:cNvSpPr>
            <a:spLocks noChangeArrowheads="1"/>
          </p:cNvSpPr>
          <p:nvPr/>
        </p:nvSpPr>
        <p:spPr bwMode="auto">
          <a:xfrm>
            <a:off x="2460811" y="1326777"/>
            <a:ext cx="70866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rtl="1"/>
            <a:r>
              <a:rPr lang="en-US" sz="2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2400" b="1">
                <a:latin typeface="Courier New" pitchFamily="49" charset="0"/>
                <a:cs typeface="Courier New" pitchFamily="49" charset="0"/>
              </a:rPr>
              <a:t> main(</a:t>
            </a:r>
            <a:r>
              <a:rPr lang="en-US" sz="2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2400" b="1">
                <a:latin typeface="Courier New" pitchFamily="49" charset="0"/>
                <a:cs typeface="Courier New" pitchFamily="49" charset="0"/>
              </a:rPr>
              <a:t> argc, </a:t>
            </a:r>
            <a:r>
              <a:rPr lang="en-US" sz="2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char</a:t>
            </a:r>
            <a:r>
              <a:rPr lang="en-US" sz="2400" b="1">
                <a:latin typeface="Courier New" pitchFamily="49" charset="0"/>
                <a:cs typeface="Courier New" pitchFamily="49" charset="0"/>
              </a:rPr>
              <a:t>* argv[])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43</a:t>
            </a:fld>
            <a:endParaRPr lang="zh-CN" altLang="en-US"/>
          </a:p>
        </p:txBody>
      </p:sp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err="1"/>
              <a:t>Nguyên</a:t>
            </a:r>
            <a:r>
              <a:rPr lang="en-US"/>
              <a:t> </a:t>
            </a:r>
            <a:r>
              <a:rPr lang="en-US" err="1"/>
              <a:t>mẫu</a:t>
            </a:r>
            <a:r>
              <a:rPr lang="en-US"/>
              <a:t> </a:t>
            </a:r>
            <a:r>
              <a:rPr lang="en-US" err="1"/>
              <a:t>của</a:t>
            </a:r>
            <a:r>
              <a:rPr lang="en-US"/>
              <a:t> </a:t>
            </a:r>
            <a:r>
              <a:rPr lang="en-US" err="1"/>
              <a:t>hàm</a:t>
            </a:r>
            <a:r>
              <a:rPr lang="en-US"/>
              <a:t> main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B078D5-40FD-CACB-B47F-775A3774AFA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5059" name="Rectangle 21"/>
          <p:cNvSpPr>
            <a:spLocks noChangeArrowheads="1"/>
          </p:cNvSpPr>
          <p:nvPr/>
        </p:nvSpPr>
        <p:spPr bwMode="auto">
          <a:xfrm>
            <a:off x="2514601" y="1313331"/>
            <a:ext cx="70866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rtl="1"/>
            <a:r>
              <a:rPr lang="en-US" sz="2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2400" b="1">
                <a:latin typeface="Courier New" pitchFamily="49" charset="0"/>
                <a:cs typeface="Courier New" pitchFamily="49" charset="0"/>
              </a:rPr>
              <a:t> main(</a:t>
            </a:r>
            <a:r>
              <a:rPr lang="en-US" sz="2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sz="2400" b="1">
                <a:latin typeface="Courier New" pitchFamily="49" charset="0"/>
                <a:cs typeface="Courier New" pitchFamily="49" charset="0"/>
              </a:rPr>
              <a:t> argc, </a:t>
            </a:r>
            <a:r>
              <a:rPr lang="en-US" sz="2400" b="1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char</a:t>
            </a:r>
            <a:r>
              <a:rPr lang="en-US" sz="2400" b="1">
                <a:latin typeface="Courier New" pitchFamily="49" charset="0"/>
                <a:cs typeface="Courier New" pitchFamily="49" charset="0"/>
              </a:rPr>
              <a:t>* argv[])</a:t>
            </a:r>
          </a:p>
        </p:txBody>
      </p:sp>
      <p:sp>
        <p:nvSpPr>
          <p:cNvPr id="45060" name="Text Box 22"/>
          <p:cNvSpPr txBox="1">
            <a:spLocks noChangeArrowheads="1"/>
          </p:cNvSpPr>
          <p:nvPr/>
        </p:nvSpPr>
        <p:spPr bwMode="auto">
          <a:xfrm>
            <a:off x="2895601" y="2303931"/>
            <a:ext cx="16446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Courier New" pitchFamily="49" charset="0"/>
                <a:cs typeface="Courier New" pitchFamily="49" charset="0"/>
              </a:rPr>
              <a:t>argc : 3</a:t>
            </a:r>
          </a:p>
        </p:txBody>
      </p:sp>
      <p:sp>
        <p:nvSpPr>
          <p:cNvPr id="45061" name="Text Box 23"/>
          <p:cNvSpPr txBox="1">
            <a:spLocks noChangeArrowheads="1"/>
          </p:cNvSpPr>
          <p:nvPr/>
        </p:nvSpPr>
        <p:spPr bwMode="auto">
          <a:xfrm>
            <a:off x="2895602" y="3218331"/>
            <a:ext cx="12795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Courier New" pitchFamily="49" charset="0"/>
                <a:cs typeface="Courier New" pitchFamily="49" charset="0"/>
              </a:rPr>
              <a:t>argv :</a:t>
            </a:r>
          </a:p>
        </p:txBody>
      </p:sp>
      <p:sp>
        <p:nvSpPr>
          <p:cNvPr id="45062" name="Line 24"/>
          <p:cNvSpPr>
            <a:spLocks noChangeShapeType="1"/>
          </p:cNvSpPr>
          <p:nvPr/>
        </p:nvSpPr>
        <p:spPr bwMode="auto">
          <a:xfrm>
            <a:off x="5564189" y="3426295"/>
            <a:ext cx="0" cy="5365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oval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roup 25"/>
          <p:cNvGrpSpPr>
            <a:grpSpLocks/>
          </p:cNvGrpSpPr>
          <p:nvPr/>
        </p:nvGrpSpPr>
        <p:grpSpPr bwMode="auto">
          <a:xfrm>
            <a:off x="5138739" y="3142131"/>
            <a:ext cx="2495550" cy="609600"/>
            <a:chOff x="2421" y="2208"/>
            <a:chExt cx="1572" cy="384"/>
          </a:xfrm>
        </p:grpSpPr>
        <p:sp>
          <p:nvSpPr>
            <p:cNvPr id="45072" name="Rectangle 26"/>
            <p:cNvSpPr>
              <a:spLocks noChangeArrowheads="1"/>
            </p:cNvSpPr>
            <p:nvPr/>
          </p:nvSpPr>
          <p:spPr bwMode="auto">
            <a:xfrm>
              <a:off x="2421" y="2208"/>
              <a:ext cx="525" cy="3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45073" name="Rectangle 27"/>
            <p:cNvSpPr>
              <a:spLocks noChangeArrowheads="1"/>
            </p:cNvSpPr>
            <p:nvPr/>
          </p:nvSpPr>
          <p:spPr bwMode="auto">
            <a:xfrm>
              <a:off x="2949" y="2208"/>
              <a:ext cx="525" cy="3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  <p:sp>
          <p:nvSpPr>
            <p:cNvPr id="45074" name="Rectangle 28"/>
            <p:cNvSpPr>
              <a:spLocks noChangeArrowheads="1"/>
            </p:cNvSpPr>
            <p:nvPr/>
          </p:nvSpPr>
          <p:spPr bwMode="auto">
            <a:xfrm>
              <a:off x="3468" y="2208"/>
              <a:ext cx="525" cy="3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0" hangingPunct="0"/>
              <a:endParaRPr lang="fr-FR"/>
            </a:p>
          </p:txBody>
        </p:sp>
      </p:grpSp>
      <p:sp>
        <p:nvSpPr>
          <p:cNvPr id="45064" name="Rectangle 29"/>
          <p:cNvSpPr>
            <a:spLocks noChangeArrowheads="1"/>
          </p:cNvSpPr>
          <p:nvPr/>
        </p:nvSpPr>
        <p:spPr bwMode="auto">
          <a:xfrm>
            <a:off x="5248276" y="4040657"/>
            <a:ext cx="611188" cy="20034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fr-FR"/>
          </a:p>
        </p:txBody>
      </p:sp>
      <p:sp>
        <p:nvSpPr>
          <p:cNvPr id="45065" name="Rectangle 30"/>
          <p:cNvSpPr>
            <a:spLocks noChangeArrowheads="1"/>
          </p:cNvSpPr>
          <p:nvPr/>
        </p:nvSpPr>
        <p:spPr bwMode="auto">
          <a:xfrm>
            <a:off x="6078540" y="4040656"/>
            <a:ext cx="611187" cy="1219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fr-FR"/>
          </a:p>
        </p:txBody>
      </p:sp>
      <p:sp>
        <p:nvSpPr>
          <p:cNvPr id="45066" name="Rectangle 31"/>
          <p:cNvSpPr>
            <a:spLocks noChangeArrowheads="1"/>
          </p:cNvSpPr>
          <p:nvPr/>
        </p:nvSpPr>
        <p:spPr bwMode="auto">
          <a:xfrm>
            <a:off x="6910390" y="4040657"/>
            <a:ext cx="611187" cy="10017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rtl="1"/>
            <a:endParaRPr lang="fr-FR" sz="2000">
              <a:latin typeface="Arial" charset="0"/>
            </a:endParaRPr>
          </a:p>
        </p:txBody>
      </p:sp>
      <p:sp>
        <p:nvSpPr>
          <p:cNvPr id="45067" name="Text Box 32"/>
          <p:cNvSpPr txBox="1">
            <a:spLocks noChangeArrowheads="1"/>
          </p:cNvSpPr>
          <p:nvPr/>
        </p:nvSpPr>
        <p:spPr bwMode="auto">
          <a:xfrm>
            <a:off x="6992939" y="4099395"/>
            <a:ext cx="449262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rtl="1"/>
            <a:r>
              <a:rPr lang="en-US" sz="1400" b="1">
                <a:latin typeface="Arial" charset="0"/>
              </a:rPr>
              <a:t>1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7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8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\0</a:t>
            </a:r>
          </a:p>
        </p:txBody>
      </p:sp>
      <p:sp>
        <p:nvSpPr>
          <p:cNvPr id="45068" name="Text Box 33"/>
          <p:cNvSpPr txBox="1">
            <a:spLocks noChangeArrowheads="1"/>
          </p:cNvSpPr>
          <p:nvPr/>
        </p:nvSpPr>
        <p:spPr bwMode="auto">
          <a:xfrm>
            <a:off x="5318127" y="4047007"/>
            <a:ext cx="449263" cy="203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rtl="1"/>
            <a:r>
              <a:rPr lang="en-US" sz="1400" b="1">
                <a:latin typeface="Arial" charset="0"/>
              </a:rPr>
              <a:t>p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r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o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g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n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a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m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e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\0</a:t>
            </a:r>
          </a:p>
        </p:txBody>
      </p:sp>
      <p:sp>
        <p:nvSpPr>
          <p:cNvPr id="45069" name="Text Box 34"/>
          <p:cNvSpPr txBox="1">
            <a:spLocks noChangeArrowheads="1"/>
          </p:cNvSpPr>
          <p:nvPr/>
        </p:nvSpPr>
        <p:spPr bwMode="auto">
          <a:xfrm>
            <a:off x="6151564" y="4069232"/>
            <a:ext cx="449262" cy="1169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rtl="1"/>
            <a:r>
              <a:rPr lang="en-US" sz="1400" b="1">
                <a:latin typeface="Arial" charset="0"/>
              </a:rPr>
              <a:t>t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e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x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t</a:t>
            </a:r>
            <a:br>
              <a:rPr lang="en-US" sz="1400" b="1">
                <a:latin typeface="Arial" charset="0"/>
              </a:rPr>
            </a:br>
            <a:r>
              <a:rPr lang="en-US" sz="1400" b="1">
                <a:latin typeface="Arial" charset="0"/>
              </a:rPr>
              <a:t>\0</a:t>
            </a:r>
          </a:p>
        </p:txBody>
      </p:sp>
      <p:sp>
        <p:nvSpPr>
          <p:cNvPr id="45070" name="Line 35"/>
          <p:cNvSpPr>
            <a:spLocks noChangeShapeType="1"/>
          </p:cNvSpPr>
          <p:nvPr/>
        </p:nvSpPr>
        <p:spPr bwMode="auto">
          <a:xfrm>
            <a:off x="6388101" y="3426295"/>
            <a:ext cx="0" cy="5365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oval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45071" name="Line 36"/>
          <p:cNvSpPr>
            <a:spLocks noChangeShapeType="1"/>
          </p:cNvSpPr>
          <p:nvPr/>
        </p:nvSpPr>
        <p:spPr bwMode="auto">
          <a:xfrm>
            <a:off x="7226301" y="3426295"/>
            <a:ext cx="0" cy="5365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oval" w="med" len="med"/>
            <a:tailEnd type="triangle" w="med" len="me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44</a:t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err="1"/>
              <a:t>Các</a:t>
            </a:r>
            <a:r>
              <a:rPr lang="en-US"/>
              <a:t> </a:t>
            </a:r>
            <a:r>
              <a:rPr lang="en-US" err="1"/>
              <a:t>bước</a:t>
            </a:r>
            <a:r>
              <a:rPr lang="en-US"/>
              <a:t> </a:t>
            </a:r>
            <a:r>
              <a:rPr lang="en-US" err="1"/>
              <a:t>viết</a:t>
            </a:r>
            <a:r>
              <a:rPr lang="en-US"/>
              <a:t> </a:t>
            </a:r>
            <a:r>
              <a:rPr lang="en-US" err="1"/>
              <a:t>chương</a:t>
            </a:r>
            <a:r>
              <a:rPr lang="en-US"/>
              <a:t> </a:t>
            </a:r>
            <a:r>
              <a:rPr lang="en-US" err="1"/>
              <a:t>trình</a:t>
            </a:r>
            <a:r>
              <a:rPr lang="en-US"/>
              <a:t> </a:t>
            </a:r>
            <a:r>
              <a:rPr lang="en-US" err="1"/>
              <a:t>nhận</a:t>
            </a:r>
            <a:r>
              <a:rPr lang="en-US"/>
              <a:t> </a:t>
            </a:r>
            <a:r>
              <a:rPr lang="en-US" err="1"/>
              <a:t>đối</a:t>
            </a:r>
            <a:r>
              <a:rPr lang="en-US"/>
              <a:t> </a:t>
            </a:r>
            <a:r>
              <a:rPr lang="en-US" err="1"/>
              <a:t>số</a:t>
            </a:r>
            <a:r>
              <a:rPr lang="en-US"/>
              <a:t> </a:t>
            </a:r>
            <a:r>
              <a:rPr lang="en-US" err="1"/>
              <a:t>dòng</a:t>
            </a:r>
            <a:r>
              <a:rPr lang="en-US"/>
              <a:t> </a:t>
            </a:r>
            <a:r>
              <a:rPr lang="en-US" err="1"/>
              <a:t>lệnh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2400" err="1">
                <a:latin typeface="+mn-lt"/>
              </a:rPr>
              <a:t>Viết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đúng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cú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pháp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cho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hàm</a:t>
            </a:r>
            <a:r>
              <a:rPr lang="en-US" sz="2400">
                <a:latin typeface="+mn-lt"/>
              </a:rPr>
              <a:t> </a:t>
            </a:r>
            <a:r>
              <a:rPr lang="en-US" sz="2400" b="1">
                <a:latin typeface="+mn-lt"/>
              </a:rPr>
              <a:t>main</a:t>
            </a:r>
          </a:p>
          <a:p>
            <a:pPr>
              <a:defRPr/>
            </a:pPr>
            <a:r>
              <a:rPr lang="en-US" sz="2400" err="1">
                <a:latin typeface="+mn-lt"/>
              </a:rPr>
              <a:t>Kiểm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giá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trị</a:t>
            </a:r>
            <a:r>
              <a:rPr lang="en-US" sz="2400">
                <a:latin typeface="+mn-lt"/>
              </a:rPr>
              <a:t> </a:t>
            </a:r>
            <a:r>
              <a:rPr lang="en-US" sz="2400" b="1" err="1">
                <a:solidFill>
                  <a:srgbClr val="0070C0"/>
                </a:solidFill>
                <a:latin typeface="+mn-lt"/>
              </a:rPr>
              <a:t>argc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để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đảm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bảo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người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dùng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nhập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đúng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số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đối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số</a:t>
            </a:r>
            <a:r>
              <a:rPr lang="en-US" sz="2400">
                <a:latin typeface="+mn-lt"/>
              </a:rPr>
              <a:t>. </a:t>
            </a:r>
            <a:r>
              <a:rPr lang="en-US" sz="2400" err="1">
                <a:latin typeface="+mn-lt"/>
              </a:rPr>
              <a:t>Nếu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sai</a:t>
            </a:r>
            <a:r>
              <a:rPr lang="en-US" sz="2400">
                <a:latin typeface="+mn-lt"/>
              </a:rPr>
              <a:t>, </a:t>
            </a:r>
            <a:r>
              <a:rPr lang="en-US" sz="2400" err="1">
                <a:latin typeface="+mn-lt"/>
              </a:rPr>
              <a:t>hiển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thị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thông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báo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cùng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hướng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dẫn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về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cú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pháp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sử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dụng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chương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trình</a:t>
            </a:r>
            <a:r>
              <a:rPr lang="en-US" sz="2400">
                <a:latin typeface="+mn-lt"/>
              </a:rPr>
              <a:t>.</a:t>
            </a:r>
          </a:p>
          <a:p>
            <a:pPr lvl="1">
              <a:defRPr/>
            </a:pPr>
            <a:r>
              <a:rPr lang="en-US" sz="2400">
                <a:latin typeface="+mn-lt"/>
              </a:rPr>
              <a:t>VD: Hello Hanoi </a:t>
            </a:r>
            <a:r>
              <a:rPr lang="en-US" sz="2400">
                <a:latin typeface="+mn-lt"/>
                <a:sym typeface="Wingdings" pitchFamily="2" charset="2"/>
              </a:rPr>
              <a:t> 1 </a:t>
            </a:r>
            <a:r>
              <a:rPr lang="en-US" sz="2400" err="1">
                <a:latin typeface="+mn-lt"/>
                <a:sym typeface="Wingdings" pitchFamily="2" charset="2"/>
              </a:rPr>
              <a:t>đối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số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thực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sự</a:t>
            </a:r>
            <a:r>
              <a:rPr lang="en-US" sz="2400">
                <a:latin typeface="+mn-lt"/>
                <a:sym typeface="Wingdings" pitchFamily="2" charset="2"/>
              </a:rPr>
              <a:t>, </a:t>
            </a:r>
            <a:r>
              <a:rPr lang="en-US" sz="2400" err="1">
                <a:latin typeface="+mn-lt"/>
                <a:sym typeface="Wingdings" pitchFamily="2" charset="2"/>
              </a:rPr>
              <a:t>giá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trị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của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argc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nên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là</a:t>
            </a:r>
            <a:r>
              <a:rPr lang="en-US" sz="2400">
                <a:latin typeface="+mn-lt"/>
                <a:sym typeface="Wingdings" pitchFamily="2" charset="2"/>
              </a:rPr>
              <a:t> : 1+1 =2</a:t>
            </a:r>
          </a:p>
          <a:p>
            <a:pPr>
              <a:defRPr/>
            </a:pPr>
            <a:r>
              <a:rPr lang="en-US" sz="2400" err="1">
                <a:latin typeface="+mn-lt"/>
                <a:sym typeface="Wingdings" pitchFamily="2" charset="2"/>
              </a:rPr>
              <a:t>Lấy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giá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trị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của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các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đối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số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từ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mảng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argv</a:t>
            </a:r>
            <a:r>
              <a:rPr lang="en-US" sz="2400">
                <a:latin typeface="+mn-lt"/>
                <a:sym typeface="Wingdings" pitchFamily="2" charset="2"/>
              </a:rPr>
              <a:t>[], </a:t>
            </a:r>
            <a:r>
              <a:rPr lang="en-US" sz="2400" err="1">
                <a:latin typeface="+mn-lt"/>
                <a:sym typeface="Wingdings" pitchFamily="2" charset="2"/>
              </a:rPr>
              <a:t>bắt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đầu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từ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argv</a:t>
            </a:r>
            <a:r>
              <a:rPr lang="en-US" sz="2400">
                <a:latin typeface="+mn-lt"/>
                <a:sym typeface="Wingdings" pitchFamily="2" charset="2"/>
              </a:rPr>
              <a:t>[1] </a:t>
            </a:r>
            <a:r>
              <a:rPr lang="en-US" sz="2400" err="1">
                <a:latin typeface="+mn-lt"/>
                <a:sym typeface="Wingdings" pitchFamily="2" charset="2"/>
              </a:rPr>
              <a:t>và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chuyển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đổi</a:t>
            </a:r>
            <a:r>
              <a:rPr lang="en-US" sz="2400">
                <a:latin typeface="+mn-lt"/>
                <a:sym typeface="Wingdings" pitchFamily="2" charset="2"/>
              </a:rPr>
              <a:t> sang </a:t>
            </a:r>
            <a:r>
              <a:rPr lang="en-US" sz="2400" err="1">
                <a:latin typeface="+mn-lt"/>
                <a:sym typeface="Wingdings" pitchFamily="2" charset="2"/>
              </a:rPr>
              <a:t>đúng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kiểu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dữ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liệu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khi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cần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thiết</a:t>
            </a:r>
            <a:r>
              <a:rPr lang="en-US" sz="2400">
                <a:latin typeface="+mn-lt"/>
                <a:sym typeface="Wingdings" pitchFamily="2" charset="2"/>
              </a:rPr>
              <a:t>.</a:t>
            </a:r>
          </a:p>
          <a:p>
            <a:pPr lvl="1">
              <a:defRPr/>
            </a:pPr>
            <a:r>
              <a:rPr lang="en-US" sz="2400" err="1">
                <a:latin typeface="+mn-lt"/>
                <a:sym typeface="Wingdings" pitchFamily="2" charset="2"/>
              </a:rPr>
              <a:t>Sử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dụng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các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hàm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atoi</a:t>
            </a:r>
            <a:r>
              <a:rPr lang="en-US" sz="2400">
                <a:latin typeface="+mn-lt"/>
                <a:sym typeface="Wingdings" pitchFamily="2" charset="2"/>
              </a:rPr>
              <a:t>, </a:t>
            </a:r>
            <a:r>
              <a:rPr lang="en-US" sz="2400" err="1">
                <a:latin typeface="+mn-lt"/>
                <a:sym typeface="Wingdings" pitchFamily="2" charset="2"/>
              </a:rPr>
              <a:t>atol</a:t>
            </a:r>
            <a:r>
              <a:rPr lang="en-US" sz="2400">
                <a:latin typeface="+mn-lt"/>
                <a:sym typeface="Wingdings" pitchFamily="2" charset="2"/>
              </a:rPr>
              <a:t>, </a:t>
            </a:r>
            <a:r>
              <a:rPr lang="en-US" sz="2400" err="1">
                <a:latin typeface="+mn-lt"/>
                <a:sym typeface="Wingdings" pitchFamily="2" charset="2"/>
              </a:rPr>
              <a:t>atof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trong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thư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viện</a:t>
            </a:r>
            <a:r>
              <a:rPr lang="en-US" sz="2400">
                <a:latin typeface="+mn-lt"/>
                <a:sym typeface="Wingdings" pitchFamily="2" charset="2"/>
              </a:rPr>
              <a:t> &lt;</a:t>
            </a:r>
            <a:r>
              <a:rPr lang="en-US" sz="2400" err="1">
                <a:latin typeface="+mn-lt"/>
                <a:sym typeface="Wingdings" pitchFamily="2" charset="2"/>
              </a:rPr>
              <a:t>stdlib.h</a:t>
            </a:r>
            <a:r>
              <a:rPr lang="en-US" sz="2400">
                <a:latin typeface="+mn-lt"/>
                <a:sym typeface="Wingdings" pitchFamily="2" charset="2"/>
              </a:rPr>
              <a:t>&gt;</a:t>
            </a:r>
          </a:p>
          <a:p>
            <a:pPr>
              <a:defRPr/>
            </a:pPr>
            <a:r>
              <a:rPr lang="en-US" sz="2400" err="1">
                <a:latin typeface="+mn-lt"/>
                <a:sym typeface="Wingdings" pitchFamily="2" charset="2"/>
              </a:rPr>
              <a:t>Xử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lý</a:t>
            </a:r>
            <a:r>
              <a:rPr lang="en-US" sz="2400">
                <a:latin typeface="+mn-lt"/>
                <a:sym typeface="Wingdings" pitchFamily="2" charset="2"/>
              </a:rPr>
              <a:t>, </a:t>
            </a:r>
            <a:r>
              <a:rPr lang="en-US" sz="2400" err="1">
                <a:latin typeface="+mn-lt"/>
                <a:sym typeface="Wingdings" pitchFamily="2" charset="2"/>
              </a:rPr>
              <a:t>tính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toán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trên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các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đối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số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nói</a:t>
            </a:r>
            <a:r>
              <a:rPr lang="en-US" sz="2400">
                <a:latin typeface="+mn-lt"/>
                <a:sym typeface="Wingdings" pitchFamily="2" charset="2"/>
              </a:rPr>
              <a:t> </a:t>
            </a:r>
            <a:r>
              <a:rPr lang="en-US" sz="2400" err="1">
                <a:latin typeface="+mn-lt"/>
                <a:sym typeface="Wingdings" pitchFamily="2" charset="2"/>
              </a:rPr>
              <a:t>trên</a:t>
            </a:r>
            <a:r>
              <a:rPr lang="en-US" sz="2400">
                <a:latin typeface="+mn-lt"/>
                <a:sym typeface="Wingdings" pitchFamily="2" charset="2"/>
              </a:rPr>
              <a:t>.</a:t>
            </a:r>
          </a:p>
          <a:p>
            <a:pPr lvl="1">
              <a:defRPr/>
            </a:pPr>
            <a:endParaRPr lang="en-US" sz="2400">
              <a:latin typeface="+mn-l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45</a:t>
            </a:fld>
            <a:endParaRPr lang="zh-CN" altLang="en-US"/>
          </a:p>
        </p:txBody>
      </p:sp>
      <p:sp>
        <p:nvSpPr>
          <p:cNvPr id="103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fr-FR" err="1"/>
              <a:t>Ví</a:t>
            </a:r>
            <a:r>
              <a:rPr lang="fr-FR"/>
              <a:t> </a:t>
            </a:r>
            <a:r>
              <a:rPr lang="fr-FR" err="1"/>
              <a:t>dụ</a:t>
            </a:r>
            <a:endParaRPr lang="fr-FR"/>
          </a:p>
        </p:txBody>
      </p:sp>
      <p:sp>
        <p:nvSpPr>
          <p:cNvPr id="47107" name="Rectangle 3"/>
          <p:cNvSpPr>
            <a:spLocks noGrp="1" noChangeArrowheads="1"/>
          </p:cNvSpPr>
          <p:nvPr>
            <p:ph sz="quarter" idx="13"/>
          </p:nvPr>
        </p:nvSpPr>
        <p:spPr>
          <a:xfrm>
            <a:off x="338736" y="893026"/>
            <a:ext cx="11514528" cy="4909124"/>
          </a:xfrm>
        </p:spPr>
        <p:txBody>
          <a:bodyPr/>
          <a:lstStyle/>
          <a:p>
            <a:pPr eaLnBrk="1" hangingPunct="1"/>
            <a:r>
              <a:rPr lang="en-US" err="1">
                <a:latin typeface="+mn-lt"/>
              </a:rPr>
              <a:t>Ví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dụ</a:t>
            </a:r>
            <a:r>
              <a:rPr lang="en-US">
                <a:latin typeface="+mn-lt"/>
              </a:rPr>
              <a:t> 1. Viết </a:t>
            </a:r>
            <a:r>
              <a:rPr lang="en-US" err="1">
                <a:latin typeface="+mn-lt"/>
              </a:rPr>
              <a:t>chương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trình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nhận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hai</a:t>
            </a:r>
            <a:r>
              <a:rPr lang="en-US">
                <a:latin typeface="+mn-lt"/>
              </a:rPr>
              <a:t> số </a:t>
            </a:r>
            <a:r>
              <a:rPr lang="en-US" err="1">
                <a:latin typeface="+mn-lt"/>
              </a:rPr>
              <a:t>thực</a:t>
            </a:r>
            <a:r>
              <a:rPr lang="en-US">
                <a:latin typeface="+mn-lt"/>
              </a:rPr>
              <a:t> làm </a:t>
            </a:r>
            <a:r>
              <a:rPr lang="en-US" err="1">
                <a:latin typeface="+mn-lt"/>
              </a:rPr>
              <a:t>đối</a:t>
            </a:r>
            <a:r>
              <a:rPr lang="en-US">
                <a:latin typeface="+mn-lt"/>
              </a:rPr>
              <a:t> số </a:t>
            </a:r>
            <a:r>
              <a:rPr lang="en-US" err="1">
                <a:latin typeface="+mn-lt"/>
              </a:rPr>
              <a:t>dòng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lệnh</a:t>
            </a:r>
            <a:r>
              <a:rPr lang="en-US">
                <a:latin typeface="+mn-lt"/>
              </a:rPr>
              <a:t>, </a:t>
            </a:r>
            <a:r>
              <a:rPr lang="en-US" err="1">
                <a:latin typeface="+mn-lt"/>
              </a:rPr>
              <a:t>đại</a:t>
            </a:r>
            <a:r>
              <a:rPr lang="en-US">
                <a:latin typeface="+mn-lt"/>
              </a:rPr>
              <a:t> diện </a:t>
            </a:r>
            <a:r>
              <a:rPr lang="en-US" err="1">
                <a:latin typeface="+mn-lt"/>
              </a:rPr>
              <a:t>cho</a:t>
            </a:r>
            <a:r>
              <a:rPr lang="en-US">
                <a:latin typeface="+mn-lt"/>
              </a:rPr>
              <a:t> chiều </a:t>
            </a:r>
            <a:r>
              <a:rPr lang="en-US" err="1">
                <a:latin typeface="+mn-lt"/>
              </a:rPr>
              <a:t>dài</a:t>
            </a:r>
            <a:r>
              <a:rPr lang="en-US">
                <a:latin typeface="+mn-lt"/>
              </a:rPr>
              <a:t> và chiều </a:t>
            </a:r>
            <a:r>
              <a:rPr lang="en-US" err="1">
                <a:latin typeface="+mn-lt"/>
              </a:rPr>
              <a:t>rộng</a:t>
            </a:r>
            <a:r>
              <a:rPr lang="en-US">
                <a:latin typeface="+mn-lt"/>
              </a:rPr>
              <a:t> của </a:t>
            </a:r>
            <a:r>
              <a:rPr lang="en-US" err="1">
                <a:latin typeface="+mn-lt"/>
              </a:rPr>
              <a:t>một</a:t>
            </a:r>
            <a:r>
              <a:rPr lang="en-US">
                <a:latin typeface="+mn-lt"/>
              </a:rPr>
              <a:t> hình </a:t>
            </a:r>
            <a:r>
              <a:rPr lang="en-US" err="1">
                <a:latin typeface="+mn-lt"/>
              </a:rPr>
              <a:t>chữ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nhật</a:t>
            </a:r>
            <a:r>
              <a:rPr lang="en-US">
                <a:latin typeface="+mn-lt"/>
              </a:rPr>
              <a:t>. </a:t>
            </a:r>
          </a:p>
          <a:p>
            <a:pPr eaLnBrk="1" hangingPunct="1"/>
            <a:r>
              <a:rPr lang="en-US" err="1">
                <a:latin typeface="+mn-lt"/>
              </a:rPr>
              <a:t>Chương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trình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dựa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trên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đó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tính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toán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và</a:t>
            </a:r>
            <a:r>
              <a:rPr lang="en-US">
                <a:latin typeface="+mn-lt"/>
              </a:rPr>
              <a:t> in </a:t>
            </a:r>
            <a:r>
              <a:rPr lang="en-US" err="1">
                <a:latin typeface="+mn-lt"/>
              </a:rPr>
              <a:t>ra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diện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tích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và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chu</a:t>
            </a:r>
            <a:r>
              <a:rPr lang="en-US">
                <a:latin typeface="+mn-lt"/>
              </a:rPr>
              <a:t> vi </a:t>
            </a:r>
            <a:r>
              <a:rPr lang="en-US" err="1">
                <a:latin typeface="+mn-lt"/>
              </a:rPr>
              <a:t>của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hình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chữ</a:t>
            </a:r>
            <a:r>
              <a:rPr lang="en-US">
                <a:latin typeface="+mn-lt"/>
              </a:rPr>
              <a:t> </a:t>
            </a:r>
            <a:r>
              <a:rPr lang="en-US" err="1">
                <a:latin typeface="+mn-lt"/>
              </a:rPr>
              <a:t>nhật</a:t>
            </a:r>
            <a:r>
              <a:rPr lang="en-US">
                <a:latin typeface="+mn-lt"/>
              </a:rPr>
              <a:t>.</a:t>
            </a:r>
          </a:p>
          <a:p>
            <a:pPr eaLnBrk="1" hangingPunct="1"/>
            <a:endParaRPr lang="fr-FR"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8408A6-EAE2-2E75-59F5-C13844BD567F}"/>
              </a:ext>
            </a:extLst>
          </p:cNvPr>
          <p:cNvSpPr txBox="1"/>
          <p:nvPr/>
        </p:nvSpPr>
        <p:spPr>
          <a:xfrm>
            <a:off x="2309294" y="2004473"/>
            <a:ext cx="9590417" cy="40318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#include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>
                <a:solidFill>
                  <a:srgbClr val="A31515"/>
                </a:solidFill>
                <a:latin typeface="Cascadia Mono" panose="020B0609020000020004" pitchFamily="49" charset="0"/>
              </a:rPr>
              <a:t>&lt;</a:t>
            </a:r>
            <a:r>
              <a:rPr lang="en-US" sz="1600" err="1">
                <a:solidFill>
                  <a:srgbClr val="A31515"/>
                </a:solidFill>
                <a:latin typeface="Cascadia Mono" panose="020B0609020000020004" pitchFamily="49" charset="0"/>
              </a:rPr>
              <a:t>stdio.h</a:t>
            </a:r>
            <a:r>
              <a:rPr lang="en-US" sz="1600">
                <a:solidFill>
                  <a:srgbClr val="A31515"/>
                </a:solidFill>
                <a:latin typeface="Cascadia Mono" panose="020B0609020000020004" pitchFamily="49" charset="0"/>
              </a:rPr>
              <a:t>&gt;</a:t>
            </a:r>
            <a:endParaRPr lang="en-US" sz="16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600">
                <a:solidFill>
                  <a:srgbClr val="808080"/>
                </a:solidFill>
                <a:latin typeface="Cascadia Mono" panose="020B0609020000020004" pitchFamily="49" charset="0"/>
              </a:rPr>
              <a:t>#include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>
                <a:solidFill>
                  <a:srgbClr val="A31515"/>
                </a:solidFill>
                <a:latin typeface="Cascadia Mono" panose="020B0609020000020004" pitchFamily="49" charset="0"/>
              </a:rPr>
              <a:t>&lt;</a:t>
            </a:r>
            <a:r>
              <a:rPr lang="en-US" sz="1600" err="1">
                <a:solidFill>
                  <a:srgbClr val="A31515"/>
                </a:solidFill>
                <a:latin typeface="Cascadia Mono" panose="020B0609020000020004" pitchFamily="49" charset="0"/>
              </a:rPr>
              <a:t>stdlib.h</a:t>
            </a:r>
            <a:r>
              <a:rPr lang="en-US" sz="1600">
                <a:solidFill>
                  <a:srgbClr val="A31515"/>
                </a:solidFill>
                <a:latin typeface="Cascadia Mono" panose="020B0609020000020004" pitchFamily="49" charset="0"/>
              </a:rPr>
              <a:t>&gt;</a:t>
            </a:r>
            <a:endParaRPr lang="en-US" sz="160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main(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err="1">
                <a:solidFill>
                  <a:srgbClr val="808080"/>
                </a:solidFill>
                <a:latin typeface="Cascadia Mono" panose="020B0609020000020004" pitchFamily="49" charset="0"/>
              </a:rPr>
              <a:t>argc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err="1">
                <a:solidFill>
                  <a:srgbClr val="808080"/>
                </a:solidFill>
                <a:latin typeface="Cascadia Mono" panose="020B0609020000020004" pitchFamily="49" charset="0"/>
              </a:rPr>
              <a:t>argv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[])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double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width, height;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err="1">
                <a:solidFill>
                  <a:srgbClr val="808080"/>
                </a:solidFill>
                <a:latin typeface="Cascadia Mono" panose="020B0609020000020004" pitchFamily="49" charset="0"/>
              </a:rPr>
              <a:t>argc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!= 3){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6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>
                <a:solidFill>
                  <a:srgbClr val="A31515"/>
                </a:solidFill>
                <a:latin typeface="Cascadia Mono" panose="020B0609020000020004" pitchFamily="49" charset="0"/>
              </a:rPr>
              <a:t>"Wrong number of arguments!\n"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6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>
                <a:solidFill>
                  <a:srgbClr val="A31515"/>
                </a:solidFill>
                <a:latin typeface="Cascadia Mono" panose="020B0609020000020004" pitchFamily="49" charset="0"/>
              </a:rPr>
              <a:t>"CORRECT SYNTAX : RECT &lt;WIDTH&gt; &lt;HEIGHT&gt;\n"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1;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width = </a:t>
            </a:r>
            <a:r>
              <a:rPr lang="en-US" sz="1600" err="1">
                <a:solidFill>
                  <a:srgbClr val="000000"/>
                </a:solidFill>
                <a:latin typeface="Cascadia Mono" panose="020B0609020000020004" pitchFamily="49" charset="0"/>
              </a:rPr>
              <a:t>atof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err="1">
                <a:solidFill>
                  <a:srgbClr val="808080"/>
                </a:solidFill>
                <a:latin typeface="Cascadia Mono" panose="020B0609020000020004" pitchFamily="49" charset="0"/>
              </a:rPr>
              <a:t>argv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[1]);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height = </a:t>
            </a:r>
            <a:r>
              <a:rPr lang="en-US" sz="1600" err="1">
                <a:solidFill>
                  <a:srgbClr val="000000"/>
                </a:solidFill>
                <a:latin typeface="Cascadia Mono" panose="020B0609020000020004" pitchFamily="49" charset="0"/>
              </a:rPr>
              <a:t>atof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err="1">
                <a:solidFill>
                  <a:srgbClr val="808080"/>
                </a:solidFill>
                <a:latin typeface="Cascadia Mono" panose="020B0609020000020004" pitchFamily="49" charset="0"/>
              </a:rPr>
              <a:t>argv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[2]);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>
                <a:solidFill>
                  <a:srgbClr val="A31515"/>
                </a:solidFill>
                <a:latin typeface="Cascadia Mono" panose="020B0609020000020004" pitchFamily="49" charset="0"/>
              </a:rPr>
              <a:t>"The rectangle's area is %f\n"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, width* height);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60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>
                <a:solidFill>
                  <a:srgbClr val="A31515"/>
                </a:solidFill>
                <a:latin typeface="Cascadia Mono" panose="020B0609020000020004" pitchFamily="49" charset="0"/>
              </a:rPr>
              <a:t>"The rectangle's perimeter is %f\n"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, 2 * (width + height));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60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 0;</a:t>
            </a:r>
          </a:p>
          <a:p>
            <a:r>
              <a:rPr lang="en-US" sz="160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16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B8EFC-B1AD-C317-61AD-A425789C0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tập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D3EAAB-0CFB-17FE-B425-D82E16F2DB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eaLnBrk="1" hangingPunct="1"/>
            <a:r>
              <a:rPr lang="en-US" sz="2400" err="1">
                <a:latin typeface="+mn-lt"/>
              </a:rPr>
              <a:t>Bài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tập</a:t>
            </a:r>
            <a:r>
              <a:rPr lang="en-US" sz="2400">
                <a:latin typeface="+mn-lt"/>
              </a:rPr>
              <a:t> 1. </a:t>
            </a:r>
            <a:r>
              <a:rPr lang="en-US" sz="2400" err="1">
                <a:latin typeface="+mn-lt"/>
              </a:rPr>
              <a:t>Đảo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ngược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câu</a:t>
            </a:r>
            <a:endParaRPr lang="en-US" sz="2400">
              <a:latin typeface="+mn-lt"/>
            </a:endParaRPr>
          </a:p>
          <a:p>
            <a:pPr eaLnBrk="1" hangingPunct="1"/>
            <a:r>
              <a:rPr lang="fr-FR" sz="2400" err="1">
                <a:latin typeface="+mn-lt"/>
              </a:rPr>
              <a:t>Viết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chương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trình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cho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phép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người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dùng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nhập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một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câu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dưới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dạng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đối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số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dòng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lệnh</a:t>
            </a:r>
            <a:r>
              <a:rPr lang="fr-FR" sz="2400">
                <a:latin typeface="+mn-lt"/>
              </a:rPr>
              <a:t> (</a:t>
            </a:r>
            <a:r>
              <a:rPr lang="fr-FR" sz="2400" err="1">
                <a:latin typeface="+mn-lt"/>
              </a:rPr>
              <a:t>mỗi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từ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trong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câu</a:t>
            </a:r>
            <a:r>
              <a:rPr lang="fr-FR" sz="2400">
                <a:latin typeface="+mn-lt"/>
              </a:rPr>
              <a:t> là </a:t>
            </a:r>
            <a:r>
              <a:rPr lang="fr-FR" sz="2400" err="1">
                <a:latin typeface="+mn-lt"/>
              </a:rPr>
              <a:t>một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đối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số</a:t>
            </a:r>
            <a:r>
              <a:rPr lang="fr-FR" sz="2400">
                <a:latin typeface="+mn-lt"/>
              </a:rPr>
              <a:t>). </a:t>
            </a:r>
            <a:r>
              <a:rPr lang="fr-FR" sz="2400" err="1">
                <a:latin typeface="+mn-lt"/>
              </a:rPr>
              <a:t>Chương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trình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hiển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thị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nội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dung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câu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đảo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ngược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của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câu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đã</a:t>
            </a:r>
            <a:r>
              <a:rPr lang="fr-FR" sz="2400">
                <a:latin typeface="+mn-lt"/>
              </a:rPr>
              <a:t> </a:t>
            </a:r>
            <a:r>
              <a:rPr lang="fr-FR" sz="2400" err="1">
                <a:latin typeface="+mn-lt"/>
              </a:rPr>
              <a:t>nhập</a:t>
            </a:r>
            <a:r>
              <a:rPr lang="fr-FR" sz="2400">
                <a:latin typeface="+mn-lt"/>
              </a:rPr>
              <a:t>.</a:t>
            </a:r>
          </a:p>
          <a:p>
            <a:pPr eaLnBrk="1" hangingPunct="1"/>
            <a:r>
              <a:rPr lang="fr-FR" sz="2400">
                <a:latin typeface="+mn-lt"/>
              </a:rPr>
              <a:t>VD: ./inverse I love HUST </a:t>
            </a:r>
          </a:p>
          <a:p>
            <a:pPr eaLnBrk="1" hangingPunct="1"/>
            <a:r>
              <a:rPr lang="fr-FR" sz="2400">
                <a:latin typeface="+mn-lt"/>
                <a:sym typeface="Wingdings" pitchFamily="2" charset="2"/>
              </a:rPr>
              <a:t>Cho </a:t>
            </a:r>
            <a:r>
              <a:rPr lang="fr-FR" sz="2400" err="1">
                <a:latin typeface="+mn-lt"/>
                <a:sym typeface="Wingdings" pitchFamily="2" charset="2"/>
              </a:rPr>
              <a:t>kết</a:t>
            </a:r>
            <a:r>
              <a:rPr lang="fr-FR" sz="2400">
                <a:latin typeface="+mn-lt"/>
                <a:sym typeface="Wingdings" pitchFamily="2" charset="2"/>
              </a:rPr>
              <a:t> </a:t>
            </a:r>
            <a:r>
              <a:rPr lang="fr-FR" sz="2400" err="1">
                <a:latin typeface="+mn-lt"/>
                <a:sym typeface="Wingdings" pitchFamily="2" charset="2"/>
              </a:rPr>
              <a:t>quả</a:t>
            </a:r>
            <a:r>
              <a:rPr lang="fr-FR" sz="2400">
                <a:latin typeface="+mn-lt"/>
                <a:sym typeface="Wingdings" pitchFamily="2" charset="2"/>
              </a:rPr>
              <a:t>: HUST love I</a:t>
            </a:r>
            <a:endParaRPr lang="fr-FR" sz="2400">
              <a:latin typeface="+mn-lt"/>
            </a:endParaRPr>
          </a:p>
          <a:p>
            <a:endParaRPr lang="en-US" sz="24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069987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0EEC7-2356-6442-2E10-C7B3BBCEF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Bài</a:t>
            </a:r>
            <a:r>
              <a:rPr lang="en-US"/>
              <a:t> </a:t>
            </a:r>
            <a:r>
              <a:rPr lang="en-US" err="1"/>
              <a:t>tập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4D8C1-A9FA-93B8-ECB2-0DB8B9CA5DD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eaLnBrk="1" hangingPunct="1"/>
            <a:r>
              <a:rPr lang="en-US" sz="2400" err="1">
                <a:latin typeface="Calibri (Body)"/>
              </a:rPr>
              <a:t>Bài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tập</a:t>
            </a:r>
            <a:r>
              <a:rPr lang="en-US" sz="2400">
                <a:latin typeface="Calibri (Body)"/>
              </a:rPr>
              <a:t> 2. Viết </a:t>
            </a:r>
            <a:r>
              <a:rPr lang="en-US" sz="2400" err="1">
                <a:latin typeface="Calibri (Body)"/>
              </a:rPr>
              <a:t>chương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trình</a:t>
            </a:r>
            <a:r>
              <a:rPr lang="en-US" sz="2400">
                <a:latin typeface="Calibri (Body)"/>
              </a:rPr>
              <a:t> có tên </a:t>
            </a:r>
            <a:r>
              <a:rPr lang="en-US" sz="2400" err="1">
                <a:latin typeface="Calibri (Body)"/>
              </a:rPr>
              <a:t>sde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nhận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đối</a:t>
            </a:r>
            <a:r>
              <a:rPr lang="en-US" sz="2400">
                <a:latin typeface="Calibri (Body)"/>
              </a:rPr>
              <a:t> số </a:t>
            </a:r>
            <a:r>
              <a:rPr lang="en-US" sz="2400" err="1">
                <a:latin typeface="Calibri (Body)"/>
              </a:rPr>
              <a:t>dòng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lệnh</a:t>
            </a:r>
            <a:r>
              <a:rPr lang="en-US" sz="2400">
                <a:latin typeface="Calibri (Body)"/>
              </a:rPr>
              <a:t> là các hệ số của </a:t>
            </a:r>
            <a:r>
              <a:rPr lang="en-US" sz="2400" err="1">
                <a:latin typeface="Calibri (Body)"/>
              </a:rPr>
              <a:t>một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phương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trình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bậc</a:t>
            </a:r>
            <a:r>
              <a:rPr lang="en-US" sz="2400">
                <a:latin typeface="Calibri (Body)"/>
              </a:rPr>
              <a:t> 2 ax</a:t>
            </a:r>
            <a:r>
              <a:rPr lang="en-US" sz="2400" baseline="30000">
                <a:latin typeface="Calibri (Body)"/>
              </a:rPr>
              <a:t>2</a:t>
            </a:r>
            <a:r>
              <a:rPr lang="en-US" sz="2400">
                <a:latin typeface="Calibri (Body)"/>
              </a:rPr>
              <a:t> + bx +c =0 và </a:t>
            </a:r>
            <a:r>
              <a:rPr lang="en-US" sz="2400" err="1">
                <a:latin typeface="Calibri (Body)"/>
              </a:rPr>
              <a:t>giải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phương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trình</a:t>
            </a:r>
            <a:r>
              <a:rPr lang="en-US" sz="2400">
                <a:latin typeface="Calibri (Body)"/>
              </a:rPr>
              <a:t>, in </a:t>
            </a:r>
            <a:r>
              <a:rPr lang="en-US" sz="2400" err="1">
                <a:latin typeface="Calibri (Body)"/>
              </a:rPr>
              <a:t>ra</a:t>
            </a:r>
            <a:r>
              <a:rPr lang="en-US" sz="2400">
                <a:latin typeface="Calibri (Body)"/>
              </a:rPr>
              <a:t> màn hình các </a:t>
            </a:r>
            <a:r>
              <a:rPr lang="en-US" sz="2400" err="1">
                <a:latin typeface="Calibri (Body)"/>
              </a:rPr>
              <a:t>nghiệm</a:t>
            </a:r>
            <a:r>
              <a:rPr lang="en-US" sz="2400">
                <a:latin typeface="Calibri (Body)"/>
              </a:rPr>
              <a:t>. </a:t>
            </a:r>
          </a:p>
          <a:p>
            <a:pPr eaLnBrk="1" hangingPunct="1"/>
            <a:r>
              <a:rPr lang="en-US" sz="2400" err="1">
                <a:latin typeface="Calibri (Body)"/>
              </a:rPr>
              <a:t>Cú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pháp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sử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dụng</a:t>
            </a:r>
            <a:r>
              <a:rPr lang="en-US" sz="2400">
                <a:latin typeface="Calibri (Body)"/>
              </a:rPr>
              <a:t> </a:t>
            </a:r>
            <a:r>
              <a:rPr lang="en-US" sz="2400" err="1">
                <a:latin typeface="Calibri (Body)"/>
              </a:rPr>
              <a:t>sde</a:t>
            </a:r>
            <a:r>
              <a:rPr lang="en-US" sz="2400">
                <a:latin typeface="Calibri (Body)"/>
              </a:rPr>
              <a:t> a b c</a:t>
            </a:r>
          </a:p>
          <a:p>
            <a:pPr eaLnBrk="1" hangingPunct="1"/>
            <a:r>
              <a:rPr lang="fr-FR" sz="2400" err="1">
                <a:latin typeface="Calibri (Body)"/>
              </a:rPr>
              <a:t>Ví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dụ</a:t>
            </a:r>
            <a:r>
              <a:rPr lang="fr-FR" sz="2400">
                <a:latin typeface="Calibri (Body)"/>
              </a:rPr>
              <a:t>:  ./</a:t>
            </a:r>
            <a:r>
              <a:rPr lang="fr-FR" sz="2400" err="1">
                <a:latin typeface="Calibri (Body)"/>
              </a:rPr>
              <a:t>sde</a:t>
            </a:r>
            <a:r>
              <a:rPr lang="fr-FR" sz="2400">
                <a:latin typeface="Calibri (Body)"/>
              </a:rPr>
              <a:t> 1 2 1 </a:t>
            </a:r>
            <a:r>
              <a:rPr lang="fr-FR" sz="2400" err="1">
                <a:latin typeface="Calibri (Body)"/>
              </a:rPr>
              <a:t>cho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kết</a:t>
            </a:r>
            <a:r>
              <a:rPr lang="fr-FR" sz="2400">
                <a:latin typeface="Calibri (Body)"/>
              </a:rPr>
              <a:t> </a:t>
            </a:r>
            <a:r>
              <a:rPr lang="fr-FR" sz="2400" err="1">
                <a:latin typeface="Calibri (Body)"/>
              </a:rPr>
              <a:t>quả</a:t>
            </a:r>
            <a:r>
              <a:rPr lang="fr-FR" sz="2400">
                <a:latin typeface="Calibri (Body)"/>
              </a:rPr>
              <a:t>: x1=x2 =-1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446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fr-FR" err="1"/>
              <a:t>Giới</a:t>
            </a:r>
            <a:r>
              <a:rPr lang="fr-FR"/>
              <a:t> </a:t>
            </a:r>
            <a:r>
              <a:rPr lang="fr-FR" err="1"/>
              <a:t>thiệu</a:t>
            </a:r>
            <a:r>
              <a:rPr lang="fr-FR"/>
              <a:t> </a:t>
            </a:r>
            <a:r>
              <a:rPr lang="fr-FR" err="1"/>
              <a:t>về</a:t>
            </a:r>
            <a:r>
              <a:rPr lang="fr-FR"/>
              <a:t> môn </a:t>
            </a:r>
            <a:r>
              <a:rPr lang="fr-FR" err="1"/>
              <a:t>học</a:t>
            </a:r>
            <a:endParaRPr lang="fr-FR"/>
          </a:p>
        </p:txBody>
      </p:sp>
      <p:sp>
        <p:nvSpPr>
          <p:cNvPr id="4099" name="Rectangle 3"/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/>
            <a:r>
              <a:rPr lang="en-US" altLang="ja-JP" sz="2400" err="1">
                <a:latin typeface="+mn-lt"/>
                <a:ea typeface="ＭＳ Ｐゴシック" pitchFamily="34" charset="-128"/>
              </a:rPr>
              <a:t>Thực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hành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lập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trình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theo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các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chủ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đề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về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cấu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trúc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dữ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liệu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và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giải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thuật</a:t>
            </a:r>
            <a:endParaRPr lang="en-US" altLang="ja-JP" sz="2400">
              <a:latin typeface="+mn-lt"/>
              <a:ea typeface="ＭＳ Ｐゴシック" pitchFamily="34" charset="-128"/>
            </a:endParaRPr>
          </a:p>
          <a:p>
            <a:pPr lvl="1" eaLnBrk="1" hangingPunct="1"/>
            <a:r>
              <a:rPr lang="en-US" altLang="ja-JP" sz="2400" err="1">
                <a:latin typeface="+mn-lt"/>
                <a:ea typeface="ＭＳ Ｐゴシック" pitchFamily="34" charset="-128"/>
              </a:rPr>
              <a:t>Mức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độ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: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cơ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sở</a:t>
            </a:r>
            <a:endParaRPr lang="en-US" altLang="ja-JP" sz="2400">
              <a:latin typeface="+mn-lt"/>
              <a:ea typeface="ＭＳ Ｐゴシック" pitchFamily="34" charset="-128"/>
            </a:endParaRPr>
          </a:p>
          <a:p>
            <a:pPr lvl="1" eaLnBrk="1" hangingPunct="1"/>
            <a:r>
              <a:rPr lang="en-US" altLang="ja-JP" sz="2400" err="1">
                <a:latin typeface="+mn-lt"/>
                <a:ea typeface="ＭＳ Ｐゴシック" pitchFamily="34" charset="-128"/>
              </a:rPr>
              <a:t>Cài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đặt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các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cấu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trúc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dữ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liệu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–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thuật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toán</a:t>
            </a:r>
            <a:endParaRPr lang="en-US" altLang="ja-JP" sz="2400">
              <a:latin typeface="+mn-lt"/>
              <a:ea typeface="ＭＳ Ｐゴシック" pitchFamily="34" charset="-128"/>
            </a:endParaRPr>
          </a:p>
          <a:p>
            <a:pPr lvl="1" eaLnBrk="1" hangingPunct="1"/>
            <a:r>
              <a:rPr lang="en-US" altLang="ja-JP" sz="2400" err="1">
                <a:latin typeface="+mn-lt"/>
                <a:ea typeface="ＭＳ Ｐゴシック" pitchFamily="34" charset="-128"/>
              </a:rPr>
              <a:t>Ứng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dụng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vào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giải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quyết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một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số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bài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toán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thực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tế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.</a:t>
            </a:r>
          </a:p>
          <a:p>
            <a:pPr eaLnBrk="1" hangingPunct="1"/>
            <a:r>
              <a:rPr lang="en-US" altLang="ja-JP" sz="2400" err="1">
                <a:latin typeface="+mn-lt"/>
                <a:ea typeface="ＭＳ Ｐゴシック" pitchFamily="34" charset="-128"/>
              </a:rPr>
              <a:t>Ngôn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ngữ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lập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400" err="1">
                <a:latin typeface="+mn-lt"/>
                <a:ea typeface="ＭＳ Ｐゴシック" pitchFamily="34" charset="-128"/>
              </a:rPr>
              <a:t>trình</a:t>
            </a:r>
            <a:r>
              <a:rPr lang="en-US" altLang="ja-JP" sz="2400">
                <a:latin typeface="+mn-lt"/>
                <a:ea typeface="ＭＳ Ｐゴシック" pitchFamily="34" charset="-128"/>
              </a:rPr>
              <a:t>: C</a:t>
            </a:r>
          </a:p>
          <a:p>
            <a:pPr eaLnBrk="1" hangingPunct="1"/>
            <a:endParaRPr lang="en-US" altLang="ja-JP">
              <a:ea typeface="ＭＳ Ｐゴシック" pitchFamily="34" charset="-12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fr-FR" err="1"/>
              <a:t>Giới</a:t>
            </a:r>
            <a:r>
              <a:rPr lang="fr-FR"/>
              <a:t> </a:t>
            </a:r>
            <a:r>
              <a:rPr lang="fr-FR" err="1"/>
              <a:t>thiệu</a:t>
            </a:r>
            <a:r>
              <a:rPr lang="fr-FR"/>
              <a:t> </a:t>
            </a:r>
            <a:r>
              <a:rPr lang="fr-FR" err="1"/>
              <a:t>về</a:t>
            </a:r>
            <a:r>
              <a:rPr lang="fr-FR"/>
              <a:t> môn </a:t>
            </a:r>
            <a:r>
              <a:rPr lang="fr-FR" err="1"/>
              <a:t>học</a:t>
            </a:r>
            <a:endParaRPr lang="fr-FR"/>
          </a:p>
        </p:txBody>
      </p:sp>
      <p:sp>
        <p:nvSpPr>
          <p:cNvPr id="5123" name="Rectangle 3"/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/>
            <a:r>
              <a:rPr lang="en-US" altLang="ja-JP" sz="3200" err="1">
                <a:latin typeface="+mn-lt"/>
                <a:ea typeface="ＭＳ Ｐゴシック" pitchFamily="34" charset="-128"/>
              </a:rPr>
              <a:t>Môi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trường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khuyến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nghị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: </a:t>
            </a:r>
          </a:p>
          <a:p>
            <a:pPr lvl="1" eaLnBrk="1" hangingPunct="1"/>
            <a:r>
              <a:rPr lang="en-US" altLang="ja-JP" sz="2800" err="1">
                <a:latin typeface="+mn-lt"/>
                <a:ea typeface="ＭＳ Ｐゴシック" pitchFamily="34" charset="-128"/>
              </a:rPr>
              <a:t>Hệ</a:t>
            </a:r>
            <a:r>
              <a:rPr lang="en-US" altLang="ja-JP" sz="28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800" err="1">
                <a:latin typeface="+mn-lt"/>
                <a:ea typeface="ＭＳ Ｐゴシック" pitchFamily="34" charset="-128"/>
              </a:rPr>
              <a:t>điều</a:t>
            </a:r>
            <a:r>
              <a:rPr lang="en-US" altLang="ja-JP" sz="28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2800" err="1">
                <a:latin typeface="+mn-lt"/>
                <a:ea typeface="ＭＳ Ｐゴシック" pitchFamily="34" charset="-128"/>
              </a:rPr>
              <a:t>hành</a:t>
            </a:r>
            <a:r>
              <a:rPr lang="en-US" altLang="ja-JP" sz="2800">
                <a:latin typeface="+mn-lt"/>
                <a:ea typeface="ＭＳ Ｐゴシック" pitchFamily="34" charset="-128"/>
              </a:rPr>
              <a:t> UNIX</a:t>
            </a:r>
          </a:p>
          <a:p>
            <a:pPr eaLnBrk="1" hangingPunct="1"/>
            <a:r>
              <a:rPr lang="en-US" altLang="ja-JP" sz="3200" err="1">
                <a:latin typeface="+mn-lt"/>
                <a:ea typeface="ＭＳ Ｐゴシック" pitchFamily="34" charset="-128"/>
              </a:rPr>
              <a:t>Chương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trình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dịch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: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gcc</a:t>
            </a:r>
            <a:endParaRPr lang="en-US" altLang="ja-JP" sz="3200">
              <a:latin typeface="+mn-lt"/>
              <a:ea typeface="ＭＳ Ｐゴシック" pitchFamily="34" charset="-128"/>
            </a:endParaRPr>
          </a:p>
          <a:p>
            <a:pPr eaLnBrk="1" hangingPunct="1"/>
            <a:r>
              <a:rPr lang="en-US" altLang="ja-JP" sz="3200" err="1">
                <a:latin typeface="+mn-lt"/>
                <a:ea typeface="ＭＳ Ｐゴシック" pitchFamily="34" charset="-128"/>
              </a:rPr>
              <a:t>Chương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trình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soạn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thảo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mã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nguồn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: 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Emacs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, K-</a:t>
            </a:r>
            <a:r>
              <a:rPr lang="en-US" altLang="ja-JP" sz="3200" err="1">
                <a:latin typeface="+mn-lt"/>
                <a:ea typeface="ＭＳ Ｐゴシック" pitchFamily="34" charset="-128"/>
              </a:rPr>
              <a:t>Developper</a:t>
            </a:r>
            <a:r>
              <a:rPr lang="en-US" altLang="ja-JP" sz="3200">
                <a:latin typeface="+mn-lt"/>
                <a:ea typeface="ＭＳ Ｐゴシック" pitchFamily="34" charset="-128"/>
              </a:rPr>
              <a:t>.</a:t>
            </a:r>
          </a:p>
          <a:p>
            <a:pPr eaLnBrk="1" hangingPunct="1"/>
            <a:endParaRPr lang="en-US" sz="3200">
              <a:latin typeface="+mn-lt"/>
              <a:ea typeface="ＭＳ Ｐゴシック" pitchFamily="34" charset="-12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148CD7C-8138-4737-872B-A7A73A53EEFB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err="1"/>
              <a:t>Đánh</a:t>
            </a:r>
            <a:r>
              <a:rPr lang="en-US"/>
              <a:t> </a:t>
            </a:r>
            <a:r>
              <a:rPr lang="en-US" err="1"/>
              <a:t>giá</a:t>
            </a:r>
            <a:r>
              <a:rPr lang="en-US"/>
              <a:t> </a:t>
            </a:r>
            <a:r>
              <a:rPr lang="en-US" err="1"/>
              <a:t>kết</a:t>
            </a:r>
            <a:r>
              <a:rPr lang="en-US"/>
              <a:t> </a:t>
            </a:r>
            <a:r>
              <a:rPr lang="en-US" err="1"/>
              <a:t>quả</a:t>
            </a:r>
            <a:r>
              <a:rPr lang="en-US"/>
              <a:t> </a:t>
            </a:r>
            <a:r>
              <a:rPr lang="en-US" err="1"/>
              <a:t>môn</a:t>
            </a:r>
            <a:r>
              <a:rPr lang="en-US"/>
              <a:t> </a:t>
            </a:r>
            <a:r>
              <a:rPr lang="en-US" err="1"/>
              <a:t>học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2800" err="1">
                <a:latin typeface="+mn-lt"/>
              </a:rPr>
              <a:t>Điểm</a:t>
            </a:r>
            <a:r>
              <a:rPr lang="en-US" sz="2800">
                <a:latin typeface="+mn-lt"/>
              </a:rPr>
              <a:t> </a:t>
            </a:r>
            <a:r>
              <a:rPr lang="en-US" sz="2800" err="1">
                <a:latin typeface="+mn-lt"/>
              </a:rPr>
              <a:t>quá</a:t>
            </a:r>
            <a:r>
              <a:rPr lang="en-US" sz="2800">
                <a:latin typeface="+mn-lt"/>
              </a:rPr>
              <a:t> </a:t>
            </a:r>
            <a:r>
              <a:rPr lang="en-US" sz="2800" err="1">
                <a:latin typeface="+mn-lt"/>
              </a:rPr>
              <a:t>trình</a:t>
            </a:r>
            <a:r>
              <a:rPr lang="en-US" sz="2800">
                <a:latin typeface="+mn-lt"/>
              </a:rPr>
              <a:t>: 30%</a:t>
            </a:r>
          </a:p>
          <a:p>
            <a:pPr lvl="1">
              <a:defRPr/>
            </a:pPr>
            <a:r>
              <a:rPr lang="en-US" sz="2400" err="1">
                <a:latin typeface="+mn-lt"/>
              </a:rPr>
              <a:t>Chấm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điểm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bài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tập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về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nhà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tuần</a:t>
            </a:r>
            <a:r>
              <a:rPr lang="en-US" sz="2400">
                <a:latin typeface="+mn-lt"/>
              </a:rPr>
              <a:t>, </a:t>
            </a:r>
            <a:r>
              <a:rPr lang="en-US" sz="2400" err="1">
                <a:latin typeface="+mn-lt"/>
              </a:rPr>
              <a:t>kết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hợp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với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chất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lượng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hoàn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thành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thực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hành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trên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lớp</a:t>
            </a:r>
            <a:r>
              <a:rPr lang="en-US" sz="2400">
                <a:latin typeface="+mn-lt"/>
              </a:rPr>
              <a:t>.</a:t>
            </a:r>
          </a:p>
          <a:p>
            <a:pPr lvl="1">
              <a:defRPr/>
            </a:pPr>
            <a:r>
              <a:rPr lang="en-US" sz="2400" err="1">
                <a:latin typeface="+mn-lt"/>
              </a:rPr>
              <a:t>Mỗi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tuần</a:t>
            </a:r>
            <a:r>
              <a:rPr lang="en-US" sz="2400">
                <a:latin typeface="+mn-lt"/>
              </a:rPr>
              <a:t>: 4, 5 </a:t>
            </a:r>
            <a:r>
              <a:rPr lang="en-US" sz="2400" err="1">
                <a:latin typeface="+mn-lt"/>
              </a:rPr>
              <a:t>sinh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viên</a:t>
            </a:r>
            <a:r>
              <a:rPr lang="en-US" sz="2400">
                <a:latin typeface="+mn-lt"/>
              </a:rPr>
              <a:t>.</a:t>
            </a:r>
          </a:p>
          <a:p>
            <a:pPr>
              <a:defRPr/>
            </a:pPr>
            <a:r>
              <a:rPr lang="en-US" sz="2800" err="1">
                <a:latin typeface="+mn-lt"/>
              </a:rPr>
              <a:t>Cuối</a:t>
            </a:r>
            <a:r>
              <a:rPr lang="en-US" sz="2800">
                <a:latin typeface="+mn-lt"/>
              </a:rPr>
              <a:t> </a:t>
            </a:r>
            <a:r>
              <a:rPr lang="en-US" sz="2800" err="1">
                <a:latin typeface="+mn-lt"/>
              </a:rPr>
              <a:t>kỳ</a:t>
            </a:r>
            <a:r>
              <a:rPr lang="en-US" sz="2800">
                <a:latin typeface="+mn-lt"/>
              </a:rPr>
              <a:t>: 70%</a:t>
            </a:r>
          </a:p>
          <a:p>
            <a:pPr lvl="1">
              <a:defRPr/>
            </a:pPr>
            <a:r>
              <a:rPr lang="en-US" sz="2400" err="1">
                <a:latin typeface="+mn-lt"/>
              </a:rPr>
              <a:t>Thi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lập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trình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trên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máy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tính</a:t>
            </a:r>
            <a:r>
              <a:rPr lang="en-US" sz="2400">
                <a:latin typeface="+mn-lt"/>
              </a:rPr>
              <a:t>.</a:t>
            </a:r>
          </a:p>
          <a:p>
            <a:pPr lvl="1">
              <a:defRPr/>
            </a:pPr>
            <a:r>
              <a:rPr lang="en-US" sz="2400" err="1">
                <a:latin typeface="+mn-lt"/>
              </a:rPr>
              <a:t>Điểm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đánh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giá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dựa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trên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kết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quả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chạy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chương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trình</a:t>
            </a:r>
            <a:r>
              <a:rPr lang="en-US" sz="2400">
                <a:latin typeface="+mn-lt"/>
              </a:rPr>
              <a:t>, </a:t>
            </a:r>
            <a:r>
              <a:rPr lang="en-US" sz="2400" err="1">
                <a:latin typeface="+mn-lt"/>
              </a:rPr>
              <a:t>không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đánh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giá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dựa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trên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mã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nguồn</a:t>
            </a:r>
            <a:r>
              <a:rPr lang="en-US" sz="2400">
                <a:latin typeface="+mn-lt"/>
              </a:rPr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DADDD3-76FA-7FCF-CAC5-14A901550851}"/>
              </a:ext>
            </a:extLst>
          </p:cNvPr>
          <p:cNvSpPr txBox="1"/>
          <p:nvPr/>
        </p:nvSpPr>
        <p:spPr>
          <a:xfrm>
            <a:off x="4951562" y="3226279"/>
            <a:ext cx="28204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err="1"/>
              <a:t>Ôn</a:t>
            </a:r>
            <a:r>
              <a:rPr lang="en-US" sz="4400"/>
              <a:t> </a:t>
            </a:r>
            <a:r>
              <a:rPr lang="en-US" sz="4400" err="1"/>
              <a:t>tập</a:t>
            </a:r>
            <a:r>
              <a:rPr lang="en-US" sz="4400"/>
              <a:t> về C</a:t>
            </a:r>
          </a:p>
        </p:txBody>
      </p:sp>
    </p:spTree>
    <p:extLst>
      <p:ext uri="{BB962C8B-B14F-4D97-AF65-F5344CB8AC3E}">
        <p14:creationId xmlns:p14="http://schemas.microsoft.com/office/powerpoint/2010/main" val="311573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8B7E-86B8-4862-842E-2DB840C1EC76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137218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fr-FR" err="1"/>
              <a:t>Cú</a:t>
            </a:r>
            <a:r>
              <a:rPr lang="fr-FR"/>
              <a:t> </a:t>
            </a:r>
            <a:r>
              <a:rPr lang="fr-FR" err="1"/>
              <a:t>pháp</a:t>
            </a:r>
            <a:r>
              <a:rPr lang="fr-FR"/>
              <a:t> </a:t>
            </a:r>
            <a:r>
              <a:rPr lang="fr-FR" err="1"/>
              <a:t>dịch</a:t>
            </a:r>
            <a:r>
              <a:rPr lang="fr-FR"/>
              <a:t> </a:t>
            </a:r>
            <a:r>
              <a:rPr lang="fr-FR" err="1"/>
              <a:t>chương</a:t>
            </a:r>
            <a:r>
              <a:rPr lang="fr-FR"/>
              <a:t> </a:t>
            </a:r>
            <a:r>
              <a:rPr lang="fr-FR" err="1"/>
              <a:t>trình</a:t>
            </a:r>
            <a:r>
              <a:rPr lang="fr-FR"/>
              <a:t> </a:t>
            </a:r>
            <a:r>
              <a:rPr lang="fr-FR" err="1"/>
              <a:t>bằng</a:t>
            </a:r>
            <a:r>
              <a:rPr lang="fr-FR"/>
              <a:t> </a:t>
            </a:r>
            <a:r>
              <a:rPr lang="fr-FR" err="1"/>
              <a:t>gcc</a:t>
            </a:r>
            <a:endParaRPr lang="fr-FR"/>
          </a:p>
        </p:txBody>
      </p:sp>
      <p:sp>
        <p:nvSpPr>
          <p:cNvPr id="7171" name="Rectangle 3"/>
          <p:cNvSpPr>
            <a:spLocks noGrp="1" noChangeArrowheads="1"/>
          </p:cNvSpPr>
          <p:nvPr>
            <p:ph sz="quarter" idx="13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sz="2800" err="1">
                <a:latin typeface="+mn-lt"/>
              </a:rPr>
              <a:t>Các</a:t>
            </a:r>
            <a:r>
              <a:rPr lang="en-US" sz="2800">
                <a:latin typeface="+mn-lt"/>
              </a:rPr>
              <a:t> </a:t>
            </a:r>
            <a:r>
              <a:rPr lang="en-US" sz="2800" err="1">
                <a:latin typeface="+mn-lt"/>
              </a:rPr>
              <a:t>tham</a:t>
            </a:r>
            <a:r>
              <a:rPr lang="en-US" sz="2800">
                <a:latin typeface="+mn-lt"/>
              </a:rPr>
              <a:t> </a:t>
            </a:r>
            <a:r>
              <a:rPr lang="en-US" sz="2800" err="1">
                <a:latin typeface="+mn-lt"/>
              </a:rPr>
              <a:t>số</a:t>
            </a:r>
            <a:r>
              <a:rPr lang="en-US" sz="2800">
                <a:latin typeface="+mn-lt"/>
              </a:rPr>
              <a:t>:</a:t>
            </a:r>
          </a:p>
          <a:p>
            <a:pPr lvl="1" eaLnBrk="1" hangingPunct="1">
              <a:buFontTx/>
              <a:buNone/>
            </a:pPr>
            <a:r>
              <a:rPr lang="en-US" sz="2400">
                <a:latin typeface="+mn-lt"/>
              </a:rPr>
              <a:t>-Wall : </a:t>
            </a:r>
            <a:r>
              <a:rPr lang="en-US" sz="2400" err="1">
                <a:latin typeface="+mn-lt"/>
              </a:rPr>
              <a:t>bật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tất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cả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các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cảnh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báo</a:t>
            </a:r>
            <a:endParaRPr lang="en-US" sz="2400">
              <a:latin typeface="+mn-lt"/>
            </a:endParaRPr>
          </a:p>
          <a:p>
            <a:pPr lvl="1" eaLnBrk="1" hangingPunct="1">
              <a:buFontTx/>
              <a:buNone/>
            </a:pPr>
            <a:r>
              <a:rPr lang="en-US" sz="2400">
                <a:latin typeface="+mn-lt"/>
              </a:rPr>
              <a:t>-c: </a:t>
            </a:r>
            <a:r>
              <a:rPr lang="en-US" sz="2400" err="1">
                <a:latin typeface="+mn-lt"/>
              </a:rPr>
              <a:t>tạo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tập</a:t>
            </a:r>
            <a:r>
              <a:rPr lang="en-US" sz="2400">
                <a:latin typeface="+mn-lt"/>
              </a:rPr>
              <a:t> tin object </a:t>
            </a:r>
          </a:p>
          <a:p>
            <a:pPr lvl="1" eaLnBrk="1" hangingPunct="1">
              <a:buFontTx/>
              <a:buNone/>
            </a:pPr>
            <a:r>
              <a:rPr lang="en-US" sz="2400">
                <a:latin typeface="+mn-lt"/>
              </a:rPr>
              <a:t>-o: </a:t>
            </a:r>
            <a:r>
              <a:rPr lang="en-US" sz="2400" err="1">
                <a:latin typeface="+mn-lt"/>
              </a:rPr>
              <a:t>tạo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tập</a:t>
            </a:r>
            <a:r>
              <a:rPr lang="en-US" sz="2400">
                <a:latin typeface="+mn-lt"/>
              </a:rPr>
              <a:t> tin </a:t>
            </a:r>
            <a:r>
              <a:rPr lang="en-US" sz="2400" err="1">
                <a:latin typeface="+mn-lt"/>
              </a:rPr>
              <a:t>chương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trình</a:t>
            </a:r>
            <a:endParaRPr lang="en-US" sz="2400">
              <a:latin typeface="+mn-lt"/>
            </a:endParaRPr>
          </a:p>
          <a:p>
            <a:pPr lvl="1" eaLnBrk="1" hangingPunct="1">
              <a:buFontTx/>
              <a:buNone/>
            </a:pPr>
            <a:r>
              <a:rPr lang="en-US" sz="2400">
                <a:latin typeface="+mn-lt"/>
              </a:rPr>
              <a:t>-g: </a:t>
            </a:r>
            <a:r>
              <a:rPr lang="en-US" sz="2400" err="1">
                <a:latin typeface="+mn-lt"/>
              </a:rPr>
              <a:t>thêm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thông</a:t>
            </a:r>
            <a:r>
              <a:rPr lang="en-US" sz="2400">
                <a:latin typeface="+mn-lt"/>
              </a:rPr>
              <a:t> tin </a:t>
            </a:r>
            <a:r>
              <a:rPr lang="en-US" sz="2400" err="1">
                <a:latin typeface="+mn-lt"/>
              </a:rPr>
              <a:t>gỡ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rối</a:t>
            </a:r>
            <a:endParaRPr lang="en-US" sz="2400">
              <a:latin typeface="+mn-lt"/>
            </a:endParaRPr>
          </a:p>
          <a:p>
            <a:pPr lvl="1" eaLnBrk="1" hangingPunct="1">
              <a:buFontTx/>
              <a:buNone/>
            </a:pPr>
            <a:r>
              <a:rPr lang="en-US" sz="2400">
                <a:latin typeface="+mn-lt"/>
              </a:rPr>
              <a:t>-l: </a:t>
            </a:r>
            <a:r>
              <a:rPr lang="en-US" sz="2400" err="1">
                <a:latin typeface="+mn-lt"/>
              </a:rPr>
              <a:t>sử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dụng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kèm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thư</a:t>
            </a:r>
            <a:r>
              <a:rPr lang="en-US" sz="2400">
                <a:latin typeface="+mn-lt"/>
              </a:rPr>
              <a:t> </a:t>
            </a:r>
            <a:r>
              <a:rPr lang="en-US" sz="2400" err="1">
                <a:latin typeface="+mn-lt"/>
              </a:rPr>
              <a:t>viện</a:t>
            </a:r>
            <a:endParaRPr lang="en-US" sz="2400">
              <a:latin typeface="+mn-lt"/>
            </a:endParaRPr>
          </a:p>
          <a:p>
            <a:pPr lvl="1" eaLnBrk="1" hangingPunct="1">
              <a:buFontTx/>
              <a:buNone/>
            </a:pPr>
            <a:endParaRPr lang="en-US" sz="2400">
              <a:latin typeface="+mn-lt"/>
            </a:endParaRPr>
          </a:p>
          <a:p>
            <a:pPr lvl="1" eaLnBrk="1" hangingPunct="1">
              <a:buFontTx/>
              <a:buNone/>
            </a:pPr>
            <a:r>
              <a:rPr lang="en-US" sz="3600">
                <a:latin typeface="+mn-lt"/>
              </a:rPr>
              <a:t>&gt; </a:t>
            </a:r>
            <a:r>
              <a:rPr lang="en-US" sz="3600" err="1">
                <a:latin typeface="+mn-lt"/>
              </a:rPr>
              <a:t>gcc</a:t>
            </a:r>
            <a:r>
              <a:rPr lang="en-US" sz="3600">
                <a:latin typeface="+mn-lt"/>
              </a:rPr>
              <a:t> –Wall </a:t>
            </a:r>
            <a:r>
              <a:rPr lang="en-US" sz="3600" err="1">
                <a:latin typeface="+mn-lt"/>
              </a:rPr>
              <a:t>hello.c</a:t>
            </a:r>
            <a:r>
              <a:rPr lang="en-US" sz="3600">
                <a:latin typeface="+mn-lt"/>
              </a:rPr>
              <a:t> –o </a:t>
            </a:r>
            <a:r>
              <a:rPr lang="en-US" sz="3600" err="1">
                <a:latin typeface="+mn-lt"/>
              </a:rPr>
              <a:t>runhello</a:t>
            </a:r>
            <a:endParaRPr lang="en-US" sz="3600">
              <a:latin typeface="+mn-lt"/>
            </a:endParaRPr>
          </a:p>
          <a:p>
            <a:pPr lvl="1" eaLnBrk="1" hangingPunct="1">
              <a:buFontTx/>
              <a:buNone/>
            </a:pPr>
            <a:r>
              <a:rPr lang="en-US" sz="3600">
                <a:latin typeface="+mn-lt"/>
              </a:rPr>
              <a:t>&gt; ./</a:t>
            </a:r>
            <a:r>
              <a:rPr lang="en-US" sz="3600" err="1">
                <a:latin typeface="+mn-lt"/>
              </a:rPr>
              <a:t>runhello</a:t>
            </a:r>
            <a:endParaRPr lang="en-US" sz="3600">
              <a:latin typeface="+mn-lt"/>
            </a:endParaRPr>
          </a:p>
          <a:p>
            <a:pPr eaLnBrk="1" hangingPunct="1">
              <a:buFontTx/>
              <a:buNone/>
            </a:pPr>
            <a:endParaRPr lang="fr-F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6C9EB9AF-E77E-4551-87F4-4FE2E86D0379}" vid="{E8919D33-A976-4955-AFB8-A27EBB61C14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AC4F83E9069D43AFA594D7F1D96885" ma:contentTypeVersion="4" ma:contentTypeDescription="Create a new document." ma:contentTypeScope="" ma:versionID="ab42ff59064bab5a86eff4b62602acbc">
  <xsd:schema xmlns:xsd="http://www.w3.org/2001/XMLSchema" xmlns:xs="http://www.w3.org/2001/XMLSchema" xmlns:p="http://schemas.microsoft.com/office/2006/metadata/properties" xmlns:ns2="d0a6ddea-004a-4b16-a170-7c91a96eeb9b" targetNamespace="http://schemas.microsoft.com/office/2006/metadata/properties" ma:root="true" ma:fieldsID="2d27bf802cbab3f01b47c4a64429af83" ns2:_="">
    <xsd:import namespace="d0a6ddea-004a-4b16-a170-7c91a96eeb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a6ddea-004a-4b16-a170-7c91a96eeb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D0D1ED7-6245-44F3-9C8E-F35F2AB0652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4CE74EF-D0CA-464E-BBC1-0F4312169BF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CF6F8C4-63FF-40DC-B69A-32D0156B712C}">
  <ds:schemaRefs>
    <ds:schemaRef ds:uri="d0a6ddea-004a-4b16-a170-7c91a96eeb9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HUST_PPT_template_2022_Blue_16x9</Template>
  <Application>Microsoft Office PowerPoint</Application>
  <PresentationFormat>Widescreen</PresentationFormat>
  <Slides>47</Slides>
  <Notes>17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Office Theme</vt:lpstr>
      <vt:lpstr>PowerPoint Presentation</vt:lpstr>
      <vt:lpstr>PowerPoint Presentation</vt:lpstr>
      <vt:lpstr>Nội dung</vt:lpstr>
      <vt:lpstr>PowerPoint Presentation</vt:lpstr>
      <vt:lpstr>Giới thiệu về môn học</vt:lpstr>
      <vt:lpstr>Giới thiệu về môn học</vt:lpstr>
      <vt:lpstr>Đánh giá kết quả môn học</vt:lpstr>
      <vt:lpstr>PowerPoint Presentation</vt:lpstr>
      <vt:lpstr>Cú pháp dịch chương trình bằng gcc</vt:lpstr>
      <vt:lpstr>Chủ đề</vt:lpstr>
      <vt:lpstr>PowerPoint Presentation</vt:lpstr>
      <vt:lpstr>I. Mảng</vt:lpstr>
      <vt:lpstr>Mảng trong bộ nhớ trong</vt:lpstr>
      <vt:lpstr>Ví dụ - hiển thị mảng theo chiều ngược</vt:lpstr>
      <vt:lpstr>Bài tập ứng dụng</vt:lpstr>
      <vt:lpstr>Bài tập ứng dụng</vt:lpstr>
      <vt:lpstr>Bài tập ứng dụng</vt:lpstr>
      <vt:lpstr>Bài tập ứng dụng</vt:lpstr>
      <vt:lpstr>Bài tập ứng dụng</vt:lpstr>
      <vt:lpstr>Bài tập ứng dụng</vt:lpstr>
      <vt:lpstr>Lab test</vt:lpstr>
      <vt:lpstr>Lab test</vt:lpstr>
      <vt:lpstr>PowerPoint Presentation</vt:lpstr>
      <vt:lpstr>Xâu ký tự trong C</vt:lpstr>
      <vt:lpstr>Các hàm nhập xâu ký tự và ký tự</vt:lpstr>
      <vt:lpstr>Ví dụ</vt:lpstr>
      <vt:lpstr>Ví dụ 1</vt:lpstr>
      <vt:lpstr>Ví dụ 1</vt:lpstr>
      <vt:lpstr>Bài tập</vt:lpstr>
      <vt:lpstr>Bài tập</vt:lpstr>
      <vt:lpstr>Lab test</vt:lpstr>
      <vt:lpstr>Lab test</vt:lpstr>
      <vt:lpstr>PowerPoint Presentation</vt:lpstr>
      <vt:lpstr>Con trỏ</vt:lpstr>
      <vt:lpstr>Toán tử tham chiếu (reference) và giải tham chiếu (dereference)</vt:lpstr>
      <vt:lpstr>Ví dụ</vt:lpstr>
      <vt:lpstr>Ví dụ</vt:lpstr>
      <vt:lpstr>Bài tập</vt:lpstr>
      <vt:lpstr>PowerPoint Presentation</vt:lpstr>
      <vt:lpstr>Ví dụ</vt:lpstr>
      <vt:lpstr>Chương trình với đối số dòng lệnh</vt:lpstr>
      <vt:lpstr>Nguyên mẫu của hàm main</vt:lpstr>
      <vt:lpstr>Nguyên mẫu của hàm main</vt:lpstr>
      <vt:lpstr>Các bước viết chương trình nhận đối số dòng lệnh</vt:lpstr>
      <vt:lpstr>Ví dụ</vt:lpstr>
      <vt:lpstr>Bài tập</vt:lpstr>
      <vt:lpstr>Bài tập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Hiep</dc:creator>
  <cp:revision>1</cp:revision>
  <dcterms:created xsi:type="dcterms:W3CDTF">2023-11-19T02:51:04Z</dcterms:created>
  <dcterms:modified xsi:type="dcterms:W3CDTF">2025-02-11T02:47:14Z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0x01010078AC4F83E9069D43AFA594D7F1D96885</vt:lpwstr>
  </property>
</Properties>
</file>

<file path=docProps/thumbnail.jpeg>
</file>